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302" r:id="rId3"/>
    <p:sldId id="300" r:id="rId4"/>
    <p:sldId id="258" r:id="rId5"/>
    <p:sldId id="259" r:id="rId6"/>
    <p:sldId id="264" r:id="rId7"/>
    <p:sldId id="265" r:id="rId8"/>
    <p:sldId id="286" r:id="rId9"/>
    <p:sldId id="257" r:id="rId10"/>
    <p:sldId id="303" r:id="rId11"/>
    <p:sldId id="268" r:id="rId12"/>
    <p:sldId id="269" r:id="rId13"/>
    <p:sldId id="294" r:id="rId14"/>
    <p:sldId id="295" r:id="rId15"/>
    <p:sldId id="296" r:id="rId16"/>
    <p:sldId id="287" r:id="rId17"/>
    <p:sldId id="306" r:id="rId18"/>
    <p:sldId id="308" r:id="rId19"/>
    <p:sldId id="309" r:id="rId20"/>
    <p:sldId id="310" r:id="rId21"/>
    <p:sldId id="278" r:id="rId22"/>
    <p:sldId id="280" r:id="rId23"/>
    <p:sldId id="281" r:id="rId24"/>
    <p:sldId id="282" r:id="rId25"/>
    <p:sldId id="283" r:id="rId26"/>
    <p:sldId id="284" r:id="rId27"/>
    <p:sldId id="304" r:id="rId28"/>
    <p:sldId id="289" r:id="rId29"/>
    <p:sldId id="290" r:id="rId30"/>
    <p:sldId id="291" r:id="rId31"/>
    <p:sldId id="297" r:id="rId32"/>
    <p:sldId id="293" r:id="rId33"/>
    <p:sldId id="292" r:id="rId34"/>
    <p:sldId id="263" r:id="rId35"/>
    <p:sldId id="311" r:id="rId36"/>
    <p:sldId id="312"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608465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40790145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25168779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9404494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22734584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6509157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2835773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35489972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3759591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2527208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2545996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1811839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21871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2419971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128806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1854961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833290-5C7E-400F-BA6A-A45F7F83684E}" type="datetimeFigureOut">
              <a:rPr lang="en-IN" smtClean="0"/>
              <a:pPr/>
              <a:t>26-06-2025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F4E1FA3-F09B-4914-9FBD-C0AEAC9477C0}" type="slidenum">
              <a:rPr lang="en-IN" smtClean="0"/>
              <a:pPr/>
              <a:t>‹#›</a:t>
            </a:fld>
            <a:endParaRPr lang="en-IN"/>
          </a:p>
        </p:txBody>
      </p:sp>
    </p:spTree>
    <p:extLst>
      <p:ext uri="{BB962C8B-B14F-4D97-AF65-F5344CB8AC3E}">
        <p14:creationId xmlns:p14="http://schemas.microsoft.com/office/powerpoint/2010/main" val="3096626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6833290-5C7E-400F-BA6A-A45F7F83684E}" type="datetimeFigureOut">
              <a:rPr lang="en-IN" smtClean="0"/>
              <a:pPr/>
              <a:t>26-06-2025</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F4E1FA3-F09B-4914-9FBD-C0AEAC9477C0}" type="slidenum">
              <a:rPr lang="en-IN" smtClean="0"/>
              <a:pPr/>
              <a:t>‹#›</a:t>
            </a:fld>
            <a:endParaRPr lang="en-IN"/>
          </a:p>
        </p:txBody>
      </p:sp>
    </p:spTree>
    <p:extLst>
      <p:ext uri="{BB962C8B-B14F-4D97-AF65-F5344CB8AC3E}">
        <p14:creationId xmlns:p14="http://schemas.microsoft.com/office/powerpoint/2010/main" val="2135155328"/>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drive.google.com/file/d/18S9wEC4Ut62bCbBy0Z753l3t99GbeB7s/view?usp=drive_link"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drive.google.com/file/d/18S9wEC4Ut62bCbBy0Z753l3t99GbeB7s/view?usp=drive_link"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66EEC-2BD6-EC9C-7743-660DC086B5E6}"/>
              </a:ext>
            </a:extLst>
          </p:cNvPr>
          <p:cNvSpPr>
            <a:spLocks noGrp="1"/>
          </p:cNvSpPr>
          <p:nvPr>
            <p:ph type="ctrTitle"/>
          </p:nvPr>
        </p:nvSpPr>
        <p:spPr>
          <a:xfrm>
            <a:off x="2758719" y="1068983"/>
            <a:ext cx="8574622" cy="2616199"/>
          </a:xfrm>
        </p:spPr>
        <p:txBody>
          <a:bodyPr>
            <a:normAutofit fontScale="90000"/>
          </a:bodyPr>
          <a:lstStyle/>
          <a:p>
            <a:pPr algn="ctr"/>
            <a:r>
              <a:rPr lang="en-US" b="1" dirty="0">
                <a:latin typeface="Times New Roman" panose="02020603050405020304" pitchFamily="18" charset="0"/>
                <a:cs typeface="Times New Roman" panose="02020603050405020304" pitchFamily="18" charset="0"/>
              </a:rPr>
              <a:t>Smart Traffic Light Control System with YOLOv3</a:t>
            </a:r>
            <a:endParaRPr lang="en-IN"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C1DDABDA-8B03-329E-B778-7E387EFA1425}"/>
              </a:ext>
            </a:extLst>
          </p:cNvPr>
          <p:cNvSpPr>
            <a:spLocks noGrp="1"/>
          </p:cNvSpPr>
          <p:nvPr>
            <p:ph type="subTitle" idx="1"/>
          </p:nvPr>
        </p:nvSpPr>
        <p:spPr>
          <a:xfrm>
            <a:off x="4515377" y="3996266"/>
            <a:ext cx="6987645" cy="2385679"/>
          </a:xfrm>
        </p:spPr>
        <p:txBody>
          <a:bodyPr>
            <a:normAutofit/>
          </a:bodyPr>
          <a:lstStyle/>
          <a:p>
            <a:r>
              <a:rPr lang="en-US" sz="1800" b="1" spc="-10" dirty="0">
                <a:effectLst/>
                <a:latin typeface="Calibri" panose="020F0502020204030204" pitchFamily="34" charset="0"/>
                <a:ea typeface="Calibri" panose="020F0502020204030204" pitchFamily="34" charset="0"/>
              </a:rPr>
              <a:t>IOMP</a:t>
            </a:r>
            <a:r>
              <a:rPr lang="en-US" sz="1800" b="1" spc="10" dirty="0">
                <a:effectLst/>
                <a:latin typeface="Calibri" panose="020F0502020204030204" pitchFamily="34" charset="0"/>
                <a:ea typeface="Calibri" panose="020F0502020204030204" pitchFamily="34" charset="0"/>
              </a:rPr>
              <a:t> </a:t>
            </a:r>
            <a:r>
              <a:rPr lang="en-US" sz="1800" b="1" spc="-10" dirty="0">
                <a:effectLst/>
                <a:latin typeface="Calibri" panose="020F0502020204030204" pitchFamily="34" charset="0"/>
                <a:ea typeface="Calibri" panose="020F0502020204030204" pitchFamily="34" charset="0"/>
              </a:rPr>
              <a:t>ID:IT-25-</a:t>
            </a:r>
            <a:r>
              <a:rPr lang="en-US" sz="1800" b="1" spc="-25" dirty="0">
                <a:effectLst/>
                <a:latin typeface="Calibri" panose="020F0502020204030204" pitchFamily="34" charset="0"/>
                <a:ea typeface="Calibri" panose="020F0502020204030204" pitchFamily="34" charset="0"/>
              </a:rPr>
              <a:t>05</a:t>
            </a:r>
            <a:endParaRPr lang="en-US" sz="1800" b="1" spc="-10" dirty="0">
              <a:effectLst/>
              <a:latin typeface="Calibri" panose="020F0502020204030204" pitchFamily="34" charset="0"/>
              <a:ea typeface="Calibri" panose="020F0502020204030204" pitchFamily="34" charset="0"/>
            </a:endParaRPr>
          </a:p>
          <a:p>
            <a:r>
              <a:rPr lang="en-US" sz="1800" b="1" spc="-10" dirty="0">
                <a:effectLst/>
                <a:latin typeface="Calibri" panose="020F0502020204030204" pitchFamily="34" charset="0"/>
                <a:ea typeface="Calibri" panose="020F0502020204030204" pitchFamily="34" charset="0"/>
              </a:rPr>
              <a:t>23265A1206 -  </a:t>
            </a:r>
            <a:r>
              <a:rPr lang="en-US" sz="1800" b="1" spc="-10" dirty="0" err="1">
                <a:effectLst/>
                <a:latin typeface="Calibri" panose="020F0502020204030204" pitchFamily="34" charset="0"/>
                <a:ea typeface="Calibri" panose="020F0502020204030204" pitchFamily="34" charset="0"/>
              </a:rPr>
              <a:t>P.</a:t>
            </a:r>
            <a:r>
              <a:rPr lang="en-US" sz="1800" b="1" spc="-10" dirty="0" err="1">
                <a:effectLst/>
                <a:latin typeface="Times New Roman" panose="02020603050405020304" pitchFamily="18" charset="0"/>
                <a:ea typeface="Calibri" panose="020F0502020204030204" pitchFamily="34" charset="0"/>
                <a:cs typeface="Times New Roman" panose="02020603050405020304" pitchFamily="18" charset="0"/>
              </a:rPr>
              <a:t>Soumya</a:t>
            </a:r>
            <a:endParaRPr lang="en-US" sz="1800" b="1" spc="-1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b="1" spc="-10" dirty="0">
                <a:effectLst/>
                <a:latin typeface="Calibri" panose="020F0502020204030204" pitchFamily="34" charset="0"/>
                <a:ea typeface="Calibri" panose="020F0502020204030204" pitchFamily="34" charset="0"/>
              </a:rPr>
              <a:t>23265A1205 - </a:t>
            </a:r>
            <a:r>
              <a:rPr lang="en-US" sz="1800" b="1" spc="-10" dirty="0" err="1">
                <a:effectLst/>
                <a:latin typeface="Calibri" panose="020F0502020204030204" pitchFamily="34" charset="0"/>
                <a:ea typeface="Calibri" panose="020F0502020204030204" pitchFamily="34" charset="0"/>
              </a:rPr>
              <a:t>M.Krishna</a:t>
            </a:r>
            <a:r>
              <a:rPr lang="en-US" sz="1800" b="1" spc="-10" dirty="0">
                <a:effectLst/>
                <a:latin typeface="Calibri" panose="020F0502020204030204" pitchFamily="34" charset="0"/>
                <a:ea typeface="Calibri" panose="020F0502020204030204" pitchFamily="34" charset="0"/>
              </a:rPr>
              <a:t> </a:t>
            </a:r>
            <a:r>
              <a:rPr lang="en-US" sz="1800" b="1" spc="-10" dirty="0" err="1">
                <a:effectLst/>
                <a:latin typeface="Calibri" panose="020F0502020204030204" pitchFamily="34" charset="0"/>
                <a:ea typeface="Calibri" panose="020F0502020204030204" pitchFamily="34" charset="0"/>
              </a:rPr>
              <a:t>Sahee</a:t>
            </a:r>
            <a:endParaRPr lang="en-US" sz="1800" b="1" spc="-10" dirty="0">
              <a:effectLst/>
              <a:latin typeface="Calibri" panose="020F0502020204030204" pitchFamily="34" charset="0"/>
              <a:ea typeface="Calibri" panose="020F0502020204030204" pitchFamily="34" charset="0"/>
            </a:endParaRPr>
          </a:p>
          <a:p>
            <a:r>
              <a:rPr lang="en-US" sz="1800" b="1" spc="-25" dirty="0">
                <a:latin typeface="Calibri" panose="020F0502020204030204" pitchFamily="34" charset="0"/>
                <a:ea typeface="Calibri" panose="020F0502020204030204" pitchFamily="34" charset="0"/>
              </a:rPr>
              <a:t>GUIDE:</a:t>
            </a:r>
            <a:endParaRPr lang="en-US" sz="1800" b="1" spc="-25" dirty="0">
              <a:effectLst/>
              <a:latin typeface="Calibri" panose="020F0502020204030204" pitchFamily="34" charset="0"/>
              <a:ea typeface="Calibri" panose="020F0502020204030204" pitchFamily="34" charset="0"/>
            </a:endParaRPr>
          </a:p>
          <a:p>
            <a:pPr algn="ctr"/>
            <a:r>
              <a:rPr lang="en-US" sz="1800" b="1" dirty="0">
                <a:effectLst/>
                <a:latin typeface="Calibri" panose="020F0502020204030204" pitchFamily="34" charset="0"/>
                <a:ea typeface="Calibri" panose="020F0502020204030204" pitchFamily="34" charset="0"/>
              </a:rPr>
              <a:t>                                                                                         Mrs. A. V. L. PRASUNA</a:t>
            </a:r>
            <a:endParaRPr lang="en-IN" sz="1800" b="1" dirty="0">
              <a:effectLst/>
              <a:latin typeface="Calibri" panose="020F0502020204030204" pitchFamily="34" charset="0"/>
              <a:ea typeface="Calibri" panose="020F0502020204030204" pitchFamily="34" charset="0"/>
            </a:endParaRPr>
          </a:p>
          <a:p>
            <a:endParaRPr lang="en-US" b="1" dirty="0"/>
          </a:p>
        </p:txBody>
      </p:sp>
    </p:spTree>
    <p:extLst>
      <p:ext uri="{BB962C8B-B14F-4D97-AF65-F5344CB8AC3E}">
        <p14:creationId xmlns:p14="http://schemas.microsoft.com/office/powerpoint/2010/main" val="484766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14EB2-36FA-1F66-7B7A-4BBBD04CD9F8}"/>
              </a:ext>
            </a:extLst>
          </p:cNvPr>
          <p:cNvSpPr>
            <a:spLocks noGrp="1"/>
          </p:cNvSpPr>
          <p:nvPr>
            <p:ph type="title"/>
          </p:nvPr>
        </p:nvSpPr>
        <p:spPr>
          <a:xfrm>
            <a:off x="1417636" y="371476"/>
            <a:ext cx="10018713" cy="666750"/>
          </a:xfrm>
        </p:spPr>
        <p:txBody>
          <a:bodyPr>
            <a:normAutofit fontScale="90000"/>
          </a:bodyPr>
          <a:lstStyle/>
          <a:p>
            <a:r>
              <a:rPr lang="en-IN" b="1" dirty="0">
                <a:latin typeface="Times New Roman" panose="02020603050405020304" pitchFamily="18" charset="0"/>
                <a:cs typeface="Times New Roman" panose="02020603050405020304" pitchFamily="18" charset="0"/>
              </a:rPr>
              <a:t>LITERATURE SURVEY</a:t>
            </a:r>
          </a:p>
        </p:txBody>
      </p:sp>
      <p:graphicFrame>
        <p:nvGraphicFramePr>
          <p:cNvPr id="4" name="Content Placeholder 3">
            <a:extLst>
              <a:ext uri="{FF2B5EF4-FFF2-40B4-BE49-F238E27FC236}">
                <a16:creationId xmlns:a16="http://schemas.microsoft.com/office/drawing/2014/main" id="{4F51C8EB-EB8B-511A-1717-252AA78B9314}"/>
              </a:ext>
            </a:extLst>
          </p:cNvPr>
          <p:cNvGraphicFramePr>
            <a:graphicFrameLocks noGrp="1"/>
          </p:cNvGraphicFramePr>
          <p:nvPr>
            <p:ph idx="1"/>
            <p:extLst>
              <p:ext uri="{D42A27DB-BD31-4B8C-83A1-F6EECF244321}">
                <p14:modId xmlns:p14="http://schemas.microsoft.com/office/powerpoint/2010/main" val="3111491903"/>
              </p:ext>
            </p:extLst>
          </p:nvPr>
        </p:nvGraphicFramePr>
        <p:xfrm>
          <a:off x="409575" y="1333499"/>
          <a:ext cx="10960098" cy="5076536"/>
        </p:xfrm>
        <a:graphic>
          <a:graphicData uri="http://schemas.openxmlformats.org/drawingml/2006/table">
            <a:tbl>
              <a:tblPr firstRow="1" bandRow="1">
                <a:tableStyleId>{616DA210-FB5B-4158-B5E0-FEB733F419BA}</a:tableStyleId>
              </a:tblPr>
              <a:tblGrid>
                <a:gridCol w="981213">
                  <a:extLst>
                    <a:ext uri="{9D8B030D-6E8A-4147-A177-3AD203B41FA5}">
                      <a16:colId xmlns:a16="http://schemas.microsoft.com/office/drawing/2014/main" val="423175981"/>
                    </a:ext>
                  </a:extLst>
                </a:gridCol>
                <a:gridCol w="2150244">
                  <a:extLst>
                    <a:ext uri="{9D8B030D-6E8A-4147-A177-3AD203B41FA5}">
                      <a16:colId xmlns:a16="http://schemas.microsoft.com/office/drawing/2014/main" val="2722658394"/>
                    </a:ext>
                  </a:extLst>
                </a:gridCol>
                <a:gridCol w="1392560">
                  <a:extLst>
                    <a:ext uri="{9D8B030D-6E8A-4147-A177-3AD203B41FA5}">
                      <a16:colId xmlns:a16="http://schemas.microsoft.com/office/drawing/2014/main" val="2958748677"/>
                    </a:ext>
                  </a:extLst>
                </a:gridCol>
                <a:gridCol w="1738897">
                  <a:extLst>
                    <a:ext uri="{9D8B030D-6E8A-4147-A177-3AD203B41FA5}">
                      <a16:colId xmlns:a16="http://schemas.microsoft.com/office/drawing/2014/main" val="2226961907"/>
                    </a:ext>
                  </a:extLst>
                </a:gridCol>
                <a:gridCol w="1565728">
                  <a:extLst>
                    <a:ext uri="{9D8B030D-6E8A-4147-A177-3AD203B41FA5}">
                      <a16:colId xmlns:a16="http://schemas.microsoft.com/office/drawing/2014/main" val="644799214"/>
                    </a:ext>
                  </a:extLst>
                </a:gridCol>
                <a:gridCol w="1565728">
                  <a:extLst>
                    <a:ext uri="{9D8B030D-6E8A-4147-A177-3AD203B41FA5}">
                      <a16:colId xmlns:a16="http://schemas.microsoft.com/office/drawing/2014/main" val="1481015119"/>
                    </a:ext>
                  </a:extLst>
                </a:gridCol>
                <a:gridCol w="1565728">
                  <a:extLst>
                    <a:ext uri="{9D8B030D-6E8A-4147-A177-3AD203B41FA5}">
                      <a16:colId xmlns:a16="http://schemas.microsoft.com/office/drawing/2014/main" val="2883077847"/>
                    </a:ext>
                  </a:extLst>
                </a:gridCol>
              </a:tblGrid>
              <a:tr h="719945">
                <a:tc>
                  <a:txBody>
                    <a:bodyPr/>
                    <a:lstStyle/>
                    <a:p>
                      <a:r>
                        <a:rPr lang="en-IN" sz="1200" b="1" dirty="0">
                          <a:latin typeface="Times New Roman" panose="02020603050405020304" pitchFamily="18" charset="0"/>
                          <a:cs typeface="Times New Roman" panose="02020603050405020304" pitchFamily="18" charset="0"/>
                        </a:rPr>
                        <a:t>References</a:t>
                      </a:r>
                    </a:p>
                    <a:p>
                      <a:endParaRPr lang="en-IN" sz="1200" b="1" dirty="0">
                        <a:latin typeface="Times New Roman" panose="02020603050405020304" pitchFamily="18" charset="0"/>
                        <a:cs typeface="Times New Roman" panose="02020603050405020304" pitchFamily="18" charset="0"/>
                      </a:endParaRPr>
                    </a:p>
                  </a:txBody>
                  <a:tcPr anchor="ctr"/>
                </a:tc>
                <a:tc>
                  <a:txBody>
                    <a:bodyPr/>
                    <a:lstStyle/>
                    <a:p>
                      <a:r>
                        <a:rPr lang="en-IN" sz="1200" b="1" dirty="0">
                          <a:latin typeface="Times New Roman" panose="02020603050405020304" pitchFamily="18" charset="0"/>
                          <a:cs typeface="Times New Roman" panose="02020603050405020304" pitchFamily="18" charset="0"/>
                        </a:rPr>
                        <a:t>Author(s) &amp; Year</a:t>
                      </a:r>
                    </a:p>
                  </a:txBody>
                  <a:tcPr anchor="ctr"/>
                </a:tc>
                <a:tc>
                  <a:txBody>
                    <a:bodyPr/>
                    <a:lstStyle/>
                    <a:p>
                      <a:r>
                        <a:rPr lang="en-IN" sz="1200" b="1" dirty="0">
                          <a:latin typeface="Times New Roman" panose="02020603050405020304" pitchFamily="18" charset="0"/>
                          <a:cs typeface="Times New Roman" panose="02020603050405020304" pitchFamily="18" charset="0"/>
                        </a:rPr>
                        <a:t>Journal / Conference &amp; Publisher</a:t>
                      </a:r>
                    </a:p>
                  </a:txBody>
                  <a:tcPr anchor="ctr"/>
                </a:tc>
                <a:tc>
                  <a:txBody>
                    <a:bodyPr/>
                    <a:lstStyle/>
                    <a:p>
                      <a:r>
                        <a:rPr lang="en-IN" sz="1200" b="1" dirty="0">
                          <a:latin typeface="Times New Roman" panose="02020603050405020304" pitchFamily="18" charset="0"/>
                          <a:cs typeface="Times New Roman" panose="02020603050405020304" pitchFamily="18" charset="0"/>
                        </a:rPr>
                        <a:t>Methodology / Techniques Used</a:t>
                      </a:r>
                    </a:p>
                  </a:txBody>
                  <a:tcPr anchor="ctr"/>
                </a:tc>
                <a:tc>
                  <a:txBody>
                    <a:bodyPr/>
                    <a:lstStyle/>
                    <a:p>
                      <a:r>
                        <a:rPr lang="en-IN" sz="1200" b="1" dirty="0">
                          <a:latin typeface="Times New Roman" panose="02020603050405020304" pitchFamily="18" charset="0"/>
                          <a:cs typeface="Times New Roman" panose="02020603050405020304" pitchFamily="18" charset="0"/>
                        </a:rPr>
                        <a:t>Merits</a:t>
                      </a:r>
                    </a:p>
                  </a:txBody>
                  <a:tcPr anchor="ctr"/>
                </a:tc>
                <a:tc>
                  <a:txBody>
                    <a:bodyPr/>
                    <a:lstStyle/>
                    <a:p>
                      <a:r>
                        <a:rPr lang="en-IN" sz="1200" b="1" dirty="0">
                          <a:latin typeface="Times New Roman" panose="02020603050405020304" pitchFamily="18" charset="0"/>
                          <a:cs typeface="Times New Roman" panose="02020603050405020304" pitchFamily="18" charset="0"/>
                        </a:rPr>
                        <a:t>Demerits</a:t>
                      </a:r>
                    </a:p>
                  </a:txBody>
                  <a:tcPr anchor="ctr"/>
                </a:tc>
                <a:tc>
                  <a:txBody>
                    <a:bodyPr/>
                    <a:lstStyle/>
                    <a:p>
                      <a:r>
                        <a:rPr lang="en-IN" sz="1200" b="1" dirty="0">
                          <a:latin typeface="Times New Roman" panose="02020603050405020304" pitchFamily="18" charset="0"/>
                          <a:cs typeface="Times New Roman" panose="02020603050405020304" pitchFamily="18" charset="0"/>
                        </a:rPr>
                        <a:t>Research Gaps</a:t>
                      </a:r>
                    </a:p>
                  </a:txBody>
                  <a:tcPr anchor="ctr"/>
                </a:tc>
                <a:extLst>
                  <a:ext uri="{0D108BD9-81ED-4DB2-BD59-A6C34878D82A}">
                    <a16:rowId xmlns:a16="http://schemas.microsoft.com/office/drawing/2014/main" val="337045029"/>
                  </a:ext>
                </a:extLst>
              </a:tr>
              <a:tr h="923007">
                <a:tc>
                  <a:txBody>
                    <a:bodyPr/>
                    <a:lstStyle/>
                    <a:p>
                      <a:r>
                        <a:rPr lang="en-IN" sz="1100" dirty="0"/>
                        <a:t>1</a:t>
                      </a:r>
                      <a:endParaRPr lang="en-IN" sz="1100" dirty="0">
                        <a:latin typeface="Times New Roman" panose="02020603050405020304" pitchFamily="18" charset="0"/>
                        <a:cs typeface="Times New Roman" panose="02020603050405020304" pitchFamily="18" charset="0"/>
                      </a:endParaRPr>
                    </a:p>
                  </a:txBody>
                  <a:tcPr anchor="ctr"/>
                </a:tc>
                <a:tc>
                  <a:txBody>
                    <a:bodyPr/>
                    <a:lstStyle/>
                    <a:p>
                      <a:r>
                        <a:rPr lang="en-IN" sz="1100" dirty="0"/>
                        <a:t>Wet </a:t>
                      </a:r>
                      <a:r>
                        <a:rPr lang="en-IN" sz="1100" dirty="0" err="1"/>
                        <a:t>Zhcu</a:t>
                      </a:r>
                      <a:r>
                        <a:rPr lang="en-IN" sz="1100" dirty="0"/>
                        <a:t> et al., 2023</a:t>
                      </a:r>
                      <a:endParaRPr lang="en-IN" sz="1100" dirty="0">
                        <a:latin typeface="Times New Roman" panose="02020603050405020304" pitchFamily="18" charset="0"/>
                        <a:cs typeface="Times New Roman" panose="02020603050405020304" pitchFamily="18" charset="0"/>
                      </a:endParaRPr>
                    </a:p>
                  </a:txBody>
                  <a:tcPr anchor="ctr"/>
                </a:tc>
                <a:tc>
                  <a:txBody>
                    <a:bodyPr/>
                    <a:lstStyle/>
                    <a:p>
                      <a:r>
                        <a:rPr lang="en-IN" sz="1100" dirty="0"/>
                        <a:t>IEEE Trans. on Intelligent Transportation Systems</a:t>
                      </a:r>
                      <a:endParaRPr lang="en-IN"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Pedestrian crossing intention prediction using surveillance video</a:t>
                      </a:r>
                      <a:endParaRPr lang="en-US"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Over-the-horizon safety alerts; effective intention prediction</a:t>
                      </a:r>
                      <a:endParaRPr lang="en-US" sz="1100" dirty="0">
                        <a:latin typeface="Times New Roman" panose="02020603050405020304" pitchFamily="18" charset="0"/>
                        <a:cs typeface="Times New Roman" panose="02020603050405020304" pitchFamily="18" charset="0"/>
                      </a:endParaRPr>
                    </a:p>
                  </a:txBody>
                  <a:tcPr anchor="ctr"/>
                </a:tc>
                <a:tc>
                  <a:txBody>
                    <a:bodyPr/>
                    <a:lstStyle/>
                    <a:p>
                      <a:r>
                        <a:rPr lang="fr-FR" sz="1100" dirty="0"/>
                        <a:t>Relies on surveillance infrastructure; </a:t>
                      </a:r>
                      <a:r>
                        <a:rPr lang="fr-FR" sz="1100" dirty="0" err="1"/>
                        <a:t>privacy</a:t>
                      </a:r>
                      <a:r>
                        <a:rPr lang="fr-FR" sz="1100" dirty="0"/>
                        <a:t> </a:t>
                      </a:r>
                      <a:r>
                        <a:rPr lang="fr-FR" sz="1100" dirty="0" err="1"/>
                        <a:t>concerns</a:t>
                      </a:r>
                      <a:endParaRPr lang="fr-FR"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Real-time deployment issues: vehicle system integration</a:t>
                      </a:r>
                      <a:endParaRPr 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71216523"/>
                  </a:ext>
                </a:extLst>
              </a:tr>
              <a:tr h="719945">
                <a:tc>
                  <a:txBody>
                    <a:bodyPr/>
                    <a:lstStyle/>
                    <a:p>
                      <a:r>
                        <a:rPr lang="en-IN" sz="1100"/>
                        <a:t>2</a:t>
                      </a:r>
                      <a:endParaRPr lang="en-IN" sz="1100">
                        <a:latin typeface="Times New Roman" panose="02020603050405020304" pitchFamily="18" charset="0"/>
                        <a:cs typeface="Times New Roman" panose="02020603050405020304" pitchFamily="18" charset="0"/>
                      </a:endParaRPr>
                    </a:p>
                  </a:txBody>
                  <a:tcPr anchor="ctr"/>
                </a:tc>
                <a:tc>
                  <a:txBody>
                    <a:bodyPr/>
                    <a:lstStyle/>
                    <a:p>
                      <a:r>
                        <a:rPr lang="en-IN" sz="1100" dirty="0"/>
                        <a:t>Mahbubul Alam Palash &amp; Duminda </a:t>
                      </a:r>
                      <a:r>
                        <a:rPr lang="en-IN" sz="1100" dirty="0" err="1"/>
                        <a:t>Wijesekera</a:t>
                      </a:r>
                      <a:r>
                        <a:rPr lang="en-IN" sz="1100" dirty="0"/>
                        <a:t>, 2023</a:t>
                      </a:r>
                      <a:endParaRPr lang="en-IN"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IEEE – VTC 2023 – Fall – IEEE</a:t>
                      </a:r>
                      <a:endParaRPr lang="en-US"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Adaptive traffic signal control using CNNs on signal recognition</a:t>
                      </a:r>
                      <a:endParaRPr lang="en-US"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Real-time signal optimization; reduced traffic delay</a:t>
                      </a:r>
                      <a:endParaRPr lang="en-US" sz="1100" dirty="0">
                        <a:latin typeface="Times New Roman" panose="02020603050405020304" pitchFamily="18" charset="0"/>
                        <a:cs typeface="Times New Roman" panose="02020603050405020304" pitchFamily="18" charset="0"/>
                      </a:endParaRPr>
                    </a:p>
                  </a:txBody>
                  <a:tcPr anchor="ctr"/>
                </a:tc>
                <a:tc>
                  <a:txBody>
                    <a:bodyPr/>
                    <a:lstStyle/>
                    <a:p>
                      <a:r>
                        <a:rPr lang="en-IN" sz="1100" dirty="0"/>
                        <a:t>Requires C-V2X infrastructure; privacy concerns</a:t>
                      </a:r>
                      <a:endParaRPr lang="en-IN"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Real-time deployment issues: vehicle system integration</a:t>
                      </a:r>
                      <a:endParaRPr lang="en-US" sz="11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449068543"/>
                  </a:ext>
                </a:extLst>
              </a:tr>
              <a:tr h="719945">
                <a:tc>
                  <a:txBody>
                    <a:bodyPr/>
                    <a:lstStyle/>
                    <a:p>
                      <a:r>
                        <a:rPr lang="en-IN" sz="1100" dirty="0"/>
                        <a:t>3</a:t>
                      </a:r>
                      <a:endParaRPr lang="en-IN" sz="1100" dirty="0">
                        <a:latin typeface="Times New Roman" panose="02020603050405020304" pitchFamily="18" charset="0"/>
                        <a:cs typeface="Times New Roman" panose="02020603050405020304" pitchFamily="18" charset="0"/>
                      </a:endParaRPr>
                    </a:p>
                  </a:txBody>
                  <a:tcPr anchor="ctr"/>
                </a:tc>
                <a:tc>
                  <a:txBody>
                    <a:bodyPr/>
                    <a:lstStyle/>
                    <a:p>
                      <a:r>
                        <a:rPr lang="en-IN" sz="1100"/>
                        <a:t>Iswarlya Logeswaran et al., 2023</a:t>
                      </a:r>
                      <a:endParaRPr lang="en-IN" sz="1100">
                        <a:latin typeface="Times New Roman" panose="02020603050405020304" pitchFamily="18" charset="0"/>
                        <a:cs typeface="Times New Roman" panose="02020603050405020304" pitchFamily="18" charset="0"/>
                      </a:endParaRPr>
                    </a:p>
                  </a:txBody>
                  <a:tcPr anchor="ctr"/>
                </a:tc>
                <a:tc>
                  <a:txBody>
                    <a:bodyPr/>
                    <a:lstStyle/>
                    <a:p>
                      <a:r>
                        <a:rPr lang="fr-FR" sz="1100" dirty="0"/>
                        <a:t>IEEE – </a:t>
                      </a:r>
                      <a:r>
                        <a:rPr lang="fr-FR" sz="1100" dirty="0" err="1"/>
                        <a:t>Autonomous</a:t>
                      </a:r>
                      <a:r>
                        <a:rPr lang="fr-FR" sz="1100" dirty="0"/>
                        <a:t> </a:t>
                      </a:r>
                      <a:r>
                        <a:rPr lang="fr-FR" sz="1100" dirty="0" err="1"/>
                        <a:t>Vehicles</a:t>
                      </a:r>
                      <a:r>
                        <a:rPr lang="fr-FR" sz="1100" dirty="0"/>
                        <a:t> &amp; </a:t>
                      </a:r>
                      <a:r>
                        <a:rPr lang="fr-FR" sz="1100" dirty="0" err="1"/>
                        <a:t>Sign</a:t>
                      </a:r>
                      <a:r>
                        <a:rPr lang="fr-FR" sz="1100" dirty="0"/>
                        <a:t> Recognition</a:t>
                      </a:r>
                      <a:endParaRPr lang="fr-FR"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CNN-based pedestrian detection and traffic sign recognition for AVs</a:t>
                      </a:r>
                      <a:endParaRPr lang="en-US"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Integration of detection and signs; suitable for real-time use</a:t>
                      </a:r>
                      <a:endParaRPr lang="en-US"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No adaptive learning or AI decision-making</a:t>
                      </a:r>
                      <a:endParaRPr lang="en-US" sz="1100" dirty="0">
                        <a:latin typeface="Times New Roman" panose="02020603050405020304" pitchFamily="18" charset="0"/>
                        <a:cs typeface="Times New Roman" panose="02020603050405020304" pitchFamily="18" charset="0"/>
                      </a:endParaRPr>
                    </a:p>
                  </a:txBody>
                  <a:tcPr anchor="ctr"/>
                </a:tc>
                <a:tc>
                  <a:txBody>
                    <a:bodyPr/>
                    <a:lstStyle/>
                    <a:p>
                      <a:r>
                        <a:rPr lang="en-US" sz="1100" dirty="0"/>
                        <a:t>No real-time performance reliability in urban setups</a:t>
                      </a:r>
                    </a:p>
                  </a:txBody>
                  <a:tcPr anchor="ctr"/>
                </a:tc>
                <a:extLst>
                  <a:ext uri="{0D108BD9-81ED-4DB2-BD59-A6C34878D82A}">
                    <a16:rowId xmlns:a16="http://schemas.microsoft.com/office/drawing/2014/main" val="460608445"/>
                  </a:ext>
                </a:extLst>
              </a:tr>
              <a:tr h="996847">
                <a:tc>
                  <a:txBody>
                    <a:bodyPr/>
                    <a:lstStyle/>
                    <a:p>
                      <a:r>
                        <a:rPr lang="en-IN" sz="1200" dirty="0">
                          <a:solidFill>
                            <a:schemeClr val="tx1"/>
                          </a:solidFill>
                        </a:rPr>
                        <a:t>4</a:t>
                      </a:r>
                      <a:endParaRPr lang="en-IN"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IN" sz="1200" dirty="0" err="1">
                          <a:solidFill>
                            <a:schemeClr val="tx1"/>
                          </a:solidFill>
                        </a:rPr>
                        <a:t>Chenyao</a:t>
                      </a:r>
                      <a:r>
                        <a:rPr lang="en-IN" sz="1200" dirty="0">
                          <a:solidFill>
                            <a:schemeClr val="tx1"/>
                          </a:solidFill>
                        </a:rPr>
                        <a:t> Bai, Yi Gong, Xiaojie Cao (2020)</a:t>
                      </a:r>
                      <a:endParaRPr lang="en-IN"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IN" sz="1200" dirty="0">
                          <a:solidFill>
                            <a:schemeClr val="tx1"/>
                          </a:solidFill>
                        </a:rPr>
                        <a:t>IEEE</a:t>
                      </a:r>
                      <a:endParaRPr lang="en-IN"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200" dirty="0">
                          <a:solidFill>
                            <a:schemeClr val="tx1"/>
                          </a:solidFill>
                        </a:rPr>
                        <a:t>Pedestrian tracking and trajectory analysis for security monitoring</a:t>
                      </a:r>
                      <a:endParaRPr lang="en-US"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200" dirty="0">
                          <a:solidFill>
                            <a:schemeClr val="tx1"/>
                          </a:solidFill>
                        </a:rPr>
                        <a:t>Accurate tracking in crowded scenes</a:t>
                      </a:r>
                      <a:endParaRPr lang="en-US"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200" dirty="0">
                          <a:solidFill>
                            <a:schemeClr val="tx1"/>
                          </a:solidFill>
                        </a:rPr>
                        <a:t>May not generalize to varying camera angles</a:t>
                      </a:r>
                      <a:endParaRPr lang="en-US"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200" dirty="0">
                          <a:solidFill>
                            <a:schemeClr val="tx1"/>
                          </a:solidFill>
                        </a:rPr>
                        <a:t>Real-time scalability and diverse environment validation</a:t>
                      </a:r>
                      <a:endParaRPr lang="en-US" sz="120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76966870"/>
                  </a:ext>
                </a:extLst>
              </a:tr>
              <a:tr h="996847">
                <a:tc>
                  <a:txBody>
                    <a:bodyPr/>
                    <a:lstStyle/>
                    <a:p>
                      <a:r>
                        <a:rPr lang="en-IN" sz="1200" dirty="0">
                          <a:solidFill>
                            <a:schemeClr val="tx1"/>
                          </a:solidFill>
                        </a:rPr>
                        <a:t>5</a:t>
                      </a:r>
                      <a:endParaRPr lang="en-IN"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IN" sz="1200" dirty="0">
                          <a:solidFill>
                            <a:schemeClr val="tx1"/>
                          </a:solidFill>
                        </a:rPr>
                        <a:t>Mohammed Saleh Ali Muthanna, Yuliy T. </a:t>
                      </a:r>
                      <a:r>
                        <a:rPr lang="en-IN" sz="1200" dirty="0" err="1">
                          <a:solidFill>
                            <a:schemeClr val="tx1"/>
                          </a:solidFill>
                        </a:rPr>
                        <a:t>Lyachek</a:t>
                      </a:r>
                      <a:r>
                        <a:rPr lang="en-IN" sz="1200" dirty="0">
                          <a:solidFill>
                            <a:schemeClr val="tx1"/>
                          </a:solidFill>
                        </a:rPr>
                        <a:t>, Abdulfattah Mohammed </a:t>
                      </a:r>
                      <a:r>
                        <a:rPr lang="en-IN" sz="1200" dirty="0" err="1">
                          <a:solidFill>
                            <a:schemeClr val="tx1"/>
                          </a:solidFill>
                        </a:rPr>
                        <a:t>Obadi</a:t>
                      </a:r>
                      <a:r>
                        <a:rPr lang="en-IN" sz="1200" dirty="0">
                          <a:solidFill>
                            <a:schemeClr val="tx1"/>
                          </a:solidFill>
                        </a:rPr>
                        <a:t> </a:t>
                      </a:r>
                      <a:r>
                        <a:rPr lang="en-IN" sz="1200" dirty="0" err="1">
                          <a:solidFill>
                            <a:schemeClr val="tx1"/>
                          </a:solidFill>
                        </a:rPr>
                        <a:t>Musaeed</a:t>
                      </a:r>
                      <a:r>
                        <a:rPr lang="en-IN" sz="1200" dirty="0">
                          <a:solidFill>
                            <a:schemeClr val="tx1"/>
                          </a:solidFill>
                        </a:rPr>
                        <a:t> (2020)</a:t>
                      </a:r>
                      <a:endParaRPr lang="en-IN"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IN" sz="1200" dirty="0">
                          <a:solidFill>
                            <a:schemeClr val="tx1"/>
                          </a:solidFill>
                        </a:rPr>
                        <a:t>IEEE</a:t>
                      </a:r>
                      <a:endParaRPr lang="en-IN"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IN" sz="1200" dirty="0">
                          <a:solidFill>
                            <a:schemeClr val="tx1"/>
                          </a:solidFill>
                        </a:rPr>
                        <a:t>Real-time pedestrian detection system</a:t>
                      </a:r>
                      <a:endParaRPr lang="en-IN"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200" dirty="0">
                          <a:solidFill>
                            <a:schemeClr val="tx1"/>
                          </a:solidFill>
                        </a:rPr>
                        <a:t>Enhanced safety for smart cities</a:t>
                      </a:r>
                      <a:endParaRPr lang="en-US"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IN" sz="1200" dirty="0">
                          <a:solidFill>
                            <a:schemeClr val="tx1"/>
                          </a:solidFill>
                        </a:rPr>
                        <a:t>High computational cost</a:t>
                      </a:r>
                      <a:endParaRPr lang="en-IN" sz="1200" dirty="0">
                        <a:solidFill>
                          <a:schemeClr val="tx1"/>
                        </a:solidFill>
                        <a:latin typeface="Times New Roman" panose="02020603050405020304" pitchFamily="18" charset="0"/>
                        <a:cs typeface="Times New Roman" panose="02020603050405020304" pitchFamily="18" charset="0"/>
                      </a:endParaRPr>
                    </a:p>
                  </a:txBody>
                  <a:tcPr anchor="ctr"/>
                </a:tc>
                <a:tc>
                  <a:txBody>
                    <a:bodyPr/>
                    <a:lstStyle/>
                    <a:p>
                      <a:r>
                        <a:rPr lang="en-US" sz="1200" dirty="0">
                          <a:solidFill>
                            <a:schemeClr val="tx1"/>
                          </a:solidFill>
                        </a:rPr>
                        <a:t>Need for lightweight and low-cost implementations</a:t>
                      </a:r>
                      <a:endParaRPr lang="en-US" sz="120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75049318"/>
                  </a:ext>
                </a:extLst>
              </a:tr>
            </a:tbl>
          </a:graphicData>
        </a:graphic>
      </p:graphicFrame>
    </p:spTree>
    <p:extLst>
      <p:ext uri="{BB962C8B-B14F-4D97-AF65-F5344CB8AC3E}">
        <p14:creationId xmlns:p14="http://schemas.microsoft.com/office/powerpoint/2010/main" val="27757424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PROBLEM STATEMENT</a:t>
            </a:r>
          </a:p>
        </p:txBody>
      </p:sp>
      <p:sp>
        <p:nvSpPr>
          <p:cNvPr id="3" name="Content Placeholder 2"/>
          <p:cNvSpPr>
            <a:spLocks noGrp="1"/>
          </p:cNvSpPr>
          <p:nvPr>
            <p:ph idx="1"/>
          </p:nvPr>
        </p:nvSpPr>
        <p:spPr>
          <a:xfrm>
            <a:off x="1484310" y="2184401"/>
            <a:ext cx="10018713" cy="3606800"/>
          </a:xfrm>
        </p:spPr>
        <p:txBody>
          <a:bodyPr>
            <a:norm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Today’s pedestrian lights don’t change with what’s really happening—they make people wait too long when no one’s around and don’t give enough time when lots of people need to cross. Cars also get stuck in stop-and-go traffic, and some walkers take risks by dodging signals. Our solution uses a camera and YOLOv3 to watch how many people and cars are waiting, figures out the best walk time on the spot, and updates the light right away—so nobody waits too long, traffic moves smoother, and everyone stays safer.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3110" y="608281"/>
            <a:ext cx="10018713" cy="864919"/>
          </a:xfrm>
        </p:spPr>
        <p:txBody>
          <a:bodyPr>
            <a:normAutofit/>
          </a:bodyPr>
          <a:lstStyle/>
          <a:p>
            <a:r>
              <a:rPr lang="en-US" b="1" dirty="0">
                <a:latin typeface="Times New Roman" panose="02020603050405020304" pitchFamily="18" charset="0"/>
                <a:cs typeface="Times New Roman" panose="02020603050405020304" pitchFamily="18" charset="0"/>
              </a:rPr>
              <a:t>OBJECTIVES</a:t>
            </a:r>
          </a:p>
        </p:txBody>
      </p:sp>
      <p:sp>
        <p:nvSpPr>
          <p:cNvPr id="3" name="Content Placeholder 2"/>
          <p:cNvSpPr>
            <a:spLocks noGrp="1"/>
          </p:cNvSpPr>
          <p:nvPr>
            <p:ph idx="1"/>
          </p:nvPr>
        </p:nvSpPr>
        <p:spPr>
          <a:xfrm>
            <a:off x="1341912" y="878774"/>
            <a:ext cx="10161111" cy="5866409"/>
          </a:xfrm>
        </p:spPr>
        <p:txBody>
          <a:bodyPr>
            <a:normAutofit/>
          </a:bodyPr>
          <a:lstStyle/>
          <a:p>
            <a:pPr algn="just">
              <a:lnSpc>
                <a:spcPct val="150000"/>
              </a:lnSpc>
            </a:pPr>
            <a:r>
              <a:rPr lang="en-US" sz="1800" b="1" dirty="0">
                <a:latin typeface="Times New Roman" panose="02020603050405020304" pitchFamily="18" charset="0"/>
                <a:cs typeface="Times New Roman" panose="02020603050405020304" pitchFamily="18" charset="0"/>
              </a:rPr>
              <a:t>Enhance Traffic Management: </a:t>
            </a:r>
            <a:r>
              <a:rPr lang="en-US" sz="1800" dirty="0">
                <a:latin typeface="Times New Roman" panose="02020603050405020304" pitchFamily="18" charset="0"/>
                <a:cs typeface="Times New Roman" panose="02020603050405020304" pitchFamily="18" charset="0"/>
              </a:rPr>
              <a:t>Improve the flow of traffic at intersections through dynamic signal adjustments based on real-time data.</a:t>
            </a:r>
          </a:p>
          <a:p>
            <a:pPr algn="just">
              <a:lnSpc>
                <a:spcPct val="150000"/>
              </a:lnSpc>
            </a:pPr>
            <a:r>
              <a:rPr lang="en-US" sz="1800" b="1" dirty="0">
                <a:latin typeface="Times New Roman" panose="02020603050405020304" pitchFamily="18" charset="0"/>
                <a:cs typeface="Times New Roman" panose="02020603050405020304" pitchFamily="18" charset="0"/>
              </a:rPr>
              <a:t>Reduce Waiting Times: </a:t>
            </a:r>
            <a:r>
              <a:rPr lang="en-US" sz="1800" dirty="0">
                <a:latin typeface="Times New Roman" panose="02020603050405020304" pitchFamily="18" charset="0"/>
                <a:cs typeface="Times New Roman" panose="02020603050405020304" pitchFamily="18" charset="0"/>
              </a:rPr>
              <a:t>Minimize unnecessary delays for vehicles and pedestrians by optimizing red light durations.</a:t>
            </a:r>
          </a:p>
          <a:p>
            <a:pPr algn="just">
              <a:lnSpc>
                <a:spcPct val="150000"/>
              </a:lnSpc>
            </a:pPr>
            <a:r>
              <a:rPr lang="en-US" sz="1800" b="1" dirty="0">
                <a:latin typeface="Times New Roman" panose="02020603050405020304" pitchFamily="18" charset="0"/>
                <a:cs typeface="Times New Roman" panose="02020603050405020304" pitchFamily="18" charset="0"/>
              </a:rPr>
              <a:t>Increase Efficiency: </a:t>
            </a:r>
            <a:r>
              <a:rPr lang="en-US" sz="1800" dirty="0">
                <a:latin typeface="Times New Roman" panose="02020603050405020304" pitchFamily="18" charset="0"/>
                <a:cs typeface="Times New Roman" panose="02020603050405020304" pitchFamily="18" charset="0"/>
              </a:rPr>
              <a:t>Implement a cost-effective, automated system that reduces fuel consumption and emissions.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3C6E2-D085-E867-A1AF-4B5C5CC1A24F}"/>
              </a:ext>
            </a:extLst>
          </p:cNvPr>
          <p:cNvSpPr>
            <a:spLocks noGrp="1"/>
          </p:cNvSpPr>
          <p:nvPr>
            <p:ph type="title"/>
          </p:nvPr>
        </p:nvSpPr>
        <p:spPr>
          <a:xfrm>
            <a:off x="1484311" y="685800"/>
            <a:ext cx="10018713" cy="879049"/>
          </a:xfrm>
        </p:spPr>
        <p:txBody>
          <a:bodyPr/>
          <a:lstStyle/>
          <a:p>
            <a:r>
              <a:rPr lang="en-US" b="1" dirty="0">
                <a:latin typeface="Times New Roman" panose="02020603050405020304" pitchFamily="18" charset="0"/>
                <a:cs typeface="Times New Roman" panose="02020603050405020304" pitchFamily="18" charset="0"/>
              </a:rPr>
              <a:t>MODULE DESCRIPTION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30BFA25-C05F-96FC-B8CD-00D2E1338599}"/>
              </a:ext>
            </a:extLst>
          </p:cNvPr>
          <p:cNvSpPr>
            <a:spLocks noGrp="1"/>
          </p:cNvSpPr>
          <p:nvPr>
            <p:ph idx="1"/>
          </p:nvPr>
        </p:nvSpPr>
        <p:spPr>
          <a:xfrm>
            <a:off x="1484310" y="1564849"/>
            <a:ext cx="10018713" cy="4226351"/>
          </a:xfrm>
        </p:spPr>
        <p:txBody>
          <a:bodyPr>
            <a:normAutofit/>
          </a:bodyPr>
          <a:lstStyle/>
          <a:p>
            <a:pPr>
              <a:buNone/>
            </a:pPr>
            <a:r>
              <a:rPr lang="en-US" sz="1800" b="1" dirty="0">
                <a:latin typeface="Times New Roman" panose="02020603050405020304" pitchFamily="18" charset="0"/>
                <a:cs typeface="Times New Roman" panose="02020603050405020304" pitchFamily="18" charset="0"/>
              </a:rPr>
              <a:t>1. Object Detection Module</a:t>
            </a:r>
          </a:p>
          <a:p>
            <a:pPr marL="457200" lvl="1" indent="0">
              <a:buNone/>
            </a:pPr>
            <a:r>
              <a:rPr lang="en-US" sz="1800" b="1" dirty="0">
                <a:latin typeface="Times New Roman" panose="02020603050405020304" pitchFamily="18" charset="0"/>
                <a:cs typeface="Times New Roman" panose="02020603050405020304" pitchFamily="18" charset="0"/>
              </a:rPr>
              <a:t>Purpose</a:t>
            </a:r>
            <a:r>
              <a:rPr lang="en-US" sz="1800" dirty="0">
                <a:latin typeface="Times New Roman" panose="02020603050405020304" pitchFamily="18" charset="0"/>
                <a:cs typeface="Times New Roman" panose="02020603050405020304" pitchFamily="18" charset="0"/>
              </a:rPr>
              <a:t>: Detects and classifies objects (vehicles and pedestrians) in real-time</a:t>
            </a:r>
          </a:p>
          <a:p>
            <a:pPr marL="457200" lvl="1" indent="0">
              <a:buNone/>
            </a:pPr>
            <a:r>
              <a:rPr lang="en-US" sz="1800" b="1" dirty="0">
                <a:latin typeface="Times New Roman" panose="02020603050405020304" pitchFamily="18" charset="0"/>
                <a:cs typeface="Times New Roman" panose="02020603050405020304" pitchFamily="18" charset="0"/>
              </a:rPr>
              <a:t>Technology</a:t>
            </a:r>
            <a:r>
              <a:rPr lang="en-US" sz="1800" dirty="0">
                <a:latin typeface="Times New Roman" panose="02020603050405020304" pitchFamily="18" charset="0"/>
                <a:cs typeface="Times New Roman" panose="02020603050405020304" pitchFamily="18" charset="0"/>
              </a:rPr>
              <a:t>: Uses </a:t>
            </a:r>
            <a:r>
              <a:rPr lang="en-US" sz="1800" b="1" dirty="0">
                <a:latin typeface="Times New Roman" panose="02020603050405020304" pitchFamily="18" charset="0"/>
                <a:cs typeface="Times New Roman" panose="02020603050405020304" pitchFamily="18" charset="0"/>
              </a:rPr>
              <a:t>YOLOv3</a:t>
            </a:r>
            <a:r>
              <a:rPr lang="en-US" sz="1800" dirty="0">
                <a:latin typeface="Times New Roman" panose="02020603050405020304" pitchFamily="18" charset="0"/>
                <a:cs typeface="Times New Roman" panose="02020603050405020304" pitchFamily="18" charset="0"/>
              </a:rPr>
              <a:t> and </a:t>
            </a:r>
            <a:r>
              <a:rPr lang="en-US" sz="1800" b="1" dirty="0">
                <a:latin typeface="Times New Roman" panose="02020603050405020304" pitchFamily="18" charset="0"/>
                <a:cs typeface="Times New Roman" panose="02020603050405020304" pitchFamily="18" charset="0"/>
              </a:rPr>
              <a:t>OpenCV</a:t>
            </a:r>
            <a:r>
              <a:rPr lang="en-US" sz="1800" dirty="0">
                <a:latin typeface="Times New Roman" panose="02020603050405020304" pitchFamily="18" charset="0"/>
                <a:cs typeface="Times New Roman" panose="02020603050405020304" pitchFamily="18" charset="0"/>
              </a:rPr>
              <a:t>.</a:t>
            </a:r>
          </a:p>
          <a:p>
            <a:pPr lvl="1">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Functionality</a:t>
            </a:r>
            <a:r>
              <a:rPr lang="en-US" sz="1800" dirty="0">
                <a:latin typeface="Times New Roman" panose="02020603050405020304" pitchFamily="18" charset="0"/>
                <a:cs typeface="Times New Roman" panose="02020603050405020304" pitchFamily="18" charset="0"/>
              </a:rPr>
              <a:t>:</a:t>
            </a:r>
          </a:p>
          <a:p>
            <a:pPr lvl="2">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Loads a pre-trained YOLOv3 model.</a:t>
            </a:r>
          </a:p>
          <a:p>
            <a:pPr lvl="2">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Processes video frames from a </a:t>
            </a:r>
            <a:r>
              <a:rPr lang="en-US" b="1" dirty="0">
                <a:latin typeface="Times New Roman" panose="02020603050405020304" pitchFamily="18" charset="0"/>
                <a:cs typeface="Times New Roman" panose="02020603050405020304" pitchFamily="18" charset="0"/>
              </a:rPr>
              <a:t>webcam</a:t>
            </a:r>
            <a:r>
              <a:rPr lang="en-US" dirty="0">
                <a:latin typeface="Times New Roman" panose="02020603050405020304" pitchFamily="18" charset="0"/>
                <a:cs typeface="Times New Roman" panose="02020603050405020304" pitchFamily="18" charset="0"/>
              </a:rPr>
              <a:t> or </a:t>
            </a:r>
            <a:r>
              <a:rPr lang="en-US" b="1" dirty="0">
                <a:latin typeface="Times New Roman" panose="02020603050405020304" pitchFamily="18" charset="0"/>
                <a:cs typeface="Times New Roman" panose="02020603050405020304" pitchFamily="18" charset="0"/>
              </a:rPr>
              <a:t>video file</a:t>
            </a:r>
            <a:r>
              <a:rPr lang="en-US" dirty="0">
                <a:latin typeface="Times New Roman" panose="02020603050405020304" pitchFamily="18" charset="0"/>
                <a:cs typeface="Times New Roman" panose="02020603050405020304" pitchFamily="18" charset="0"/>
              </a:rPr>
              <a:t>.</a:t>
            </a:r>
          </a:p>
          <a:p>
            <a:pPr lvl="2">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Identifies objects and counts the number of vehicles and pedestrians.</a:t>
            </a:r>
          </a:p>
          <a:p>
            <a:pPr marL="457200" lvl="1" indent="0">
              <a:buNone/>
            </a:pPr>
            <a:r>
              <a:rPr lang="en-US" sz="1800" b="1" dirty="0">
                <a:latin typeface="Times New Roman" panose="02020603050405020304" pitchFamily="18" charset="0"/>
                <a:cs typeface="Times New Roman" panose="02020603050405020304" pitchFamily="18" charset="0"/>
              </a:rPr>
              <a:t>Output</a:t>
            </a:r>
            <a:r>
              <a:rPr lang="en-US" sz="1800" dirty="0">
                <a:latin typeface="Times New Roman" panose="02020603050405020304" pitchFamily="18" charset="0"/>
                <a:cs typeface="Times New Roman" panose="02020603050405020304" pitchFamily="18" charset="0"/>
              </a:rPr>
              <a:t>: Returns object counts (used to determine traffic light duration).</a:t>
            </a:r>
          </a:p>
          <a:p>
            <a:pPr marL="0" indent="0">
              <a:buNone/>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814733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7E10F-B16F-9F41-FA0D-DCF9EA8365E5}"/>
              </a:ext>
            </a:extLst>
          </p:cNvPr>
          <p:cNvSpPr>
            <a:spLocks noGrp="1"/>
          </p:cNvSpPr>
          <p:nvPr>
            <p:ph type="title"/>
          </p:nvPr>
        </p:nvSpPr>
        <p:spPr>
          <a:xfrm flipV="1">
            <a:off x="1484311" y="640081"/>
            <a:ext cx="10018713" cy="45719"/>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D0B9B7B4-553C-5B0D-2946-6427B92174EC}"/>
              </a:ext>
            </a:extLst>
          </p:cNvPr>
          <p:cNvSpPr>
            <a:spLocks noGrp="1"/>
          </p:cNvSpPr>
          <p:nvPr>
            <p:ph idx="1"/>
          </p:nvPr>
        </p:nvSpPr>
        <p:spPr>
          <a:xfrm>
            <a:off x="1484310" y="685800"/>
            <a:ext cx="10018713" cy="5622145"/>
          </a:xfrm>
        </p:spPr>
        <p:txBody>
          <a:bodyPr>
            <a:normAutofit/>
          </a:bodyPr>
          <a:lstStyle/>
          <a:p>
            <a:pPr marL="0" indent="0">
              <a:buNone/>
            </a:pPr>
            <a:r>
              <a:rPr lang="en-US" sz="1800" b="1" dirty="0">
                <a:latin typeface="Times New Roman" panose="02020603050405020304" pitchFamily="18" charset="0"/>
                <a:cs typeface="Times New Roman" panose="02020603050405020304" pitchFamily="18" charset="0"/>
              </a:rPr>
              <a:t>2. Traffic Duration Calculation Module</a:t>
            </a:r>
          </a:p>
          <a:p>
            <a:pPr marL="457200" lvl="1" indent="0">
              <a:buNone/>
            </a:pPr>
            <a:r>
              <a:rPr lang="en-US" sz="1800" b="1" dirty="0">
                <a:latin typeface="Times New Roman" panose="02020603050405020304" pitchFamily="18" charset="0"/>
                <a:cs typeface="Times New Roman" panose="02020603050405020304" pitchFamily="18" charset="0"/>
              </a:rPr>
              <a:t> Purpose: </a:t>
            </a:r>
            <a:r>
              <a:rPr lang="en-US" sz="1800" dirty="0">
                <a:latin typeface="Times New Roman" panose="02020603050405020304" pitchFamily="18" charset="0"/>
                <a:cs typeface="Times New Roman" panose="02020603050405020304" pitchFamily="18" charset="0"/>
              </a:rPr>
              <a:t>Determines how long the red light should remain on based on traffic density.</a:t>
            </a:r>
          </a:p>
          <a:p>
            <a:pPr marL="457200" lvl="1" indent="0">
              <a:buNone/>
            </a:pPr>
            <a:r>
              <a:rPr lang="en-US" sz="1800" b="1" dirty="0">
                <a:latin typeface="Times New Roman" panose="02020603050405020304" pitchFamily="18" charset="0"/>
                <a:cs typeface="Times New Roman" panose="02020603050405020304" pitchFamily="18" charset="0"/>
              </a:rPr>
              <a:t>Functionality:</a:t>
            </a:r>
          </a:p>
          <a:p>
            <a:pPr lvl="2"/>
            <a:r>
              <a:rPr lang="en-US" dirty="0">
                <a:latin typeface="Times New Roman" panose="02020603050405020304" pitchFamily="18" charset="0"/>
                <a:cs typeface="Times New Roman" panose="02020603050405020304" pitchFamily="18" charset="0"/>
              </a:rPr>
              <a:t>Uses a simple rule-based formula: more objects = longer red light.</a:t>
            </a:r>
          </a:p>
          <a:p>
            <a:pPr lvl="2"/>
            <a:r>
              <a:rPr lang="en-US" dirty="0">
                <a:latin typeface="Times New Roman" panose="02020603050405020304" pitchFamily="18" charset="0"/>
                <a:cs typeface="Times New Roman" panose="02020603050405020304" pitchFamily="18" charset="0"/>
              </a:rPr>
              <a:t>Calculates the red light duration dynamically for each frame or time window.</a:t>
            </a:r>
          </a:p>
          <a:p>
            <a:pPr marL="457200" lvl="1" indent="0">
              <a:buNone/>
            </a:pPr>
            <a:r>
              <a:rPr lang="en-US" sz="1800" b="1" dirty="0">
                <a:latin typeface="Times New Roman" panose="02020603050405020304" pitchFamily="18" charset="0"/>
                <a:cs typeface="Times New Roman" panose="02020603050405020304" pitchFamily="18" charset="0"/>
              </a:rPr>
              <a:t>Output: </a:t>
            </a:r>
            <a:r>
              <a:rPr lang="en-US" sz="1800" dirty="0">
                <a:latin typeface="Times New Roman" panose="02020603050405020304" pitchFamily="18" charset="0"/>
                <a:cs typeface="Times New Roman" panose="02020603050405020304" pitchFamily="18" charset="0"/>
              </a:rPr>
              <a:t>Duration value in seconds for the simulated red light.</a:t>
            </a:r>
          </a:p>
          <a:p>
            <a:pPr marL="0" indent="0">
              <a:buNone/>
            </a:pPr>
            <a:r>
              <a:rPr lang="en-US" sz="1800" b="1" dirty="0">
                <a:latin typeface="Times New Roman" panose="02020603050405020304" pitchFamily="18" charset="0"/>
                <a:cs typeface="Times New Roman" panose="02020603050405020304" pitchFamily="18" charset="0"/>
              </a:rPr>
              <a:t>3. Video Processing and Display Module</a:t>
            </a:r>
          </a:p>
          <a:p>
            <a:pPr marL="914400" lvl="2" indent="0">
              <a:buNone/>
            </a:pPr>
            <a:r>
              <a:rPr lang="en-US" b="1" dirty="0">
                <a:latin typeface="Times New Roman" panose="02020603050405020304" pitchFamily="18" charset="0"/>
                <a:cs typeface="Times New Roman" panose="02020603050405020304" pitchFamily="18" charset="0"/>
              </a:rPr>
              <a:t>Purpose: </a:t>
            </a:r>
            <a:r>
              <a:rPr lang="en-US" dirty="0">
                <a:latin typeface="Times New Roman" panose="02020603050405020304" pitchFamily="18" charset="0"/>
                <a:cs typeface="Times New Roman" panose="02020603050405020304" pitchFamily="18" charset="0"/>
              </a:rPr>
              <a:t>Processes and displays real-time video with detection overlays.</a:t>
            </a:r>
          </a:p>
          <a:p>
            <a:pPr marL="914400" lvl="2" indent="0">
              <a:buNone/>
            </a:pPr>
            <a:r>
              <a:rPr lang="en-US" b="1" dirty="0">
                <a:latin typeface="Times New Roman" panose="02020603050405020304" pitchFamily="18" charset="0"/>
                <a:cs typeface="Times New Roman" panose="02020603050405020304" pitchFamily="18" charset="0"/>
              </a:rPr>
              <a:t>Functionality:</a:t>
            </a:r>
          </a:p>
          <a:p>
            <a:pPr lvl="3"/>
            <a:r>
              <a:rPr lang="en-US" sz="1800" dirty="0">
                <a:latin typeface="Times New Roman" panose="02020603050405020304" pitchFamily="18" charset="0"/>
                <a:cs typeface="Times New Roman" panose="02020603050405020304" pitchFamily="18" charset="0"/>
              </a:rPr>
              <a:t>Displays the live video with bounding boxes around detected objects.</a:t>
            </a:r>
          </a:p>
          <a:p>
            <a:pPr lvl="3"/>
            <a:r>
              <a:rPr lang="en-US" sz="1800" dirty="0">
                <a:latin typeface="Times New Roman" panose="02020603050405020304" pitchFamily="18" charset="0"/>
                <a:cs typeface="Times New Roman" panose="02020603050405020304" pitchFamily="18" charset="0"/>
              </a:rPr>
              <a:t>Shows counts of vehicles and pedestrians on-screen.</a:t>
            </a:r>
          </a:p>
          <a:p>
            <a:pPr lvl="3"/>
            <a:r>
              <a:rPr lang="en-US" sz="1800" dirty="0">
                <a:latin typeface="Times New Roman" panose="02020603050405020304" pitchFamily="18" charset="0"/>
                <a:cs typeface="Times New Roman" panose="02020603050405020304" pitchFamily="18" charset="0"/>
              </a:rPr>
              <a:t>Uses OpenCV GUI window (cv2.imshow) for visual feedback.</a:t>
            </a:r>
          </a:p>
          <a:p>
            <a:pPr lvl="3"/>
            <a:r>
              <a:rPr lang="en-US" sz="1800" dirty="0">
                <a:latin typeface="Times New Roman" panose="02020603050405020304" pitchFamily="18" charset="0"/>
                <a:cs typeface="Times New Roman" panose="02020603050405020304" pitchFamily="18" charset="0"/>
              </a:rPr>
              <a:t>User Interaction: Controlled through keyboard input (e.g., to quit or reset).</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49622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3FA31-1062-09D1-C91A-6814AAF0E1A6}"/>
              </a:ext>
            </a:extLst>
          </p:cNvPr>
          <p:cNvSpPr>
            <a:spLocks noGrp="1"/>
          </p:cNvSpPr>
          <p:nvPr>
            <p:ph type="title"/>
          </p:nvPr>
        </p:nvSpPr>
        <p:spPr>
          <a:xfrm>
            <a:off x="1484311" y="685801"/>
            <a:ext cx="10018713" cy="794208"/>
          </a:xfrm>
        </p:spPr>
        <p:txBody>
          <a:bodyPr/>
          <a:lstStyle/>
          <a:p>
            <a:endParaRPr lang="en-IN" dirty="0"/>
          </a:p>
        </p:txBody>
      </p:sp>
      <p:sp>
        <p:nvSpPr>
          <p:cNvPr id="3" name="Content Placeholder 2">
            <a:extLst>
              <a:ext uri="{FF2B5EF4-FFF2-40B4-BE49-F238E27FC236}">
                <a16:creationId xmlns:a16="http://schemas.microsoft.com/office/drawing/2014/main" id="{7D7ABCAE-E64C-FD61-28FA-DB8CBEADBB42}"/>
              </a:ext>
            </a:extLst>
          </p:cNvPr>
          <p:cNvSpPr>
            <a:spLocks noGrp="1"/>
          </p:cNvSpPr>
          <p:nvPr>
            <p:ph idx="1"/>
          </p:nvPr>
        </p:nvSpPr>
        <p:spPr>
          <a:xfrm>
            <a:off x="1484310" y="2129671"/>
            <a:ext cx="10018713" cy="3124201"/>
          </a:xfrm>
        </p:spPr>
        <p:txBody>
          <a:bodyPr>
            <a:normAutofit/>
          </a:bodyPr>
          <a:lstStyle/>
          <a:p>
            <a:pPr>
              <a:buNone/>
            </a:pPr>
            <a:r>
              <a:rPr lang="en-US" sz="1800" b="1" dirty="0">
                <a:latin typeface="Times New Roman" panose="02020603050405020304" pitchFamily="18" charset="0"/>
                <a:cs typeface="Times New Roman" panose="02020603050405020304" pitchFamily="18" charset="0"/>
              </a:rPr>
              <a:t>4. Signal Simulation and Timer Module</a:t>
            </a:r>
          </a:p>
          <a:p>
            <a:pPr marL="457200" lvl="1" indent="0">
              <a:buNone/>
            </a:pPr>
            <a:r>
              <a:rPr lang="en-US" sz="1800" b="1" dirty="0">
                <a:latin typeface="Times New Roman" panose="02020603050405020304" pitchFamily="18" charset="0"/>
                <a:cs typeface="Times New Roman" panose="02020603050405020304" pitchFamily="18" charset="0"/>
              </a:rPr>
              <a:t>Purpose</a:t>
            </a:r>
            <a:r>
              <a:rPr lang="en-US" sz="1800" dirty="0">
                <a:latin typeface="Times New Roman" panose="02020603050405020304" pitchFamily="18" charset="0"/>
                <a:cs typeface="Times New Roman" panose="02020603050405020304" pitchFamily="18" charset="0"/>
              </a:rPr>
              <a:t>: Simulates red light timing based on traffic analysis.</a:t>
            </a:r>
          </a:p>
          <a:p>
            <a:pPr marL="457200" lvl="1" indent="0">
              <a:buNone/>
            </a:pPr>
            <a:r>
              <a:rPr lang="en-US" sz="1800" b="1" dirty="0">
                <a:latin typeface="Times New Roman" panose="02020603050405020304" pitchFamily="18" charset="0"/>
                <a:cs typeface="Times New Roman" panose="02020603050405020304" pitchFamily="18" charset="0"/>
              </a:rPr>
              <a:t>Functionality</a:t>
            </a:r>
            <a:r>
              <a:rPr lang="en-US" sz="1800" dirty="0">
                <a:latin typeface="Times New Roman" panose="02020603050405020304" pitchFamily="18" charset="0"/>
                <a:cs typeface="Times New Roman" panose="02020603050405020304" pitchFamily="18" charset="0"/>
              </a:rPr>
              <a:t>:</a:t>
            </a:r>
          </a:p>
          <a:p>
            <a:pPr lvl="2">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Displays a </a:t>
            </a:r>
            <a:r>
              <a:rPr lang="en-US" b="1" dirty="0">
                <a:latin typeface="Times New Roman" panose="02020603050405020304" pitchFamily="18" charset="0"/>
                <a:cs typeface="Times New Roman" panose="02020603050405020304" pitchFamily="18" charset="0"/>
              </a:rPr>
              <a:t>red light countdown timer</a:t>
            </a:r>
            <a:r>
              <a:rPr lang="en-US" dirty="0">
                <a:latin typeface="Times New Roman" panose="02020603050405020304" pitchFamily="18" charset="0"/>
                <a:cs typeface="Times New Roman" panose="02020603050405020304" pitchFamily="18" charset="0"/>
              </a:rPr>
              <a:t> on the video screen.</a:t>
            </a:r>
          </a:p>
          <a:p>
            <a:pPr lvl="2">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Visually represents traffic light logic for demonstration purposes.</a:t>
            </a:r>
          </a:p>
          <a:p>
            <a:pPr lvl="2">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Can be extended to include green/yellow light simulation.</a:t>
            </a:r>
          </a:p>
          <a:p>
            <a:endParaRPr lang="en-IN" sz="1800" dirty="0"/>
          </a:p>
        </p:txBody>
      </p:sp>
    </p:spTree>
    <p:extLst>
      <p:ext uri="{BB962C8B-B14F-4D97-AF65-F5344CB8AC3E}">
        <p14:creationId xmlns:p14="http://schemas.microsoft.com/office/powerpoint/2010/main" val="24734707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7741C-0A58-918C-B95F-249AC2C744D1}"/>
              </a:ext>
            </a:extLst>
          </p:cNvPr>
          <p:cNvSpPr>
            <a:spLocks noGrp="1"/>
          </p:cNvSpPr>
          <p:nvPr>
            <p:ph type="title"/>
          </p:nvPr>
        </p:nvSpPr>
        <p:spPr>
          <a:xfrm>
            <a:off x="1484311" y="685801"/>
            <a:ext cx="10018713" cy="718794"/>
          </a:xfrm>
        </p:spPr>
        <p:txBody>
          <a:bodyPr/>
          <a:lstStyle/>
          <a:p>
            <a:r>
              <a:rPr lang="en-IN" b="1" dirty="0">
                <a:latin typeface="Times New Roman" panose="02020603050405020304" pitchFamily="18" charset="0"/>
                <a:cs typeface="Times New Roman" panose="02020603050405020304" pitchFamily="18" charset="0"/>
              </a:rPr>
              <a:t>ALGORITHM</a:t>
            </a:r>
          </a:p>
        </p:txBody>
      </p:sp>
      <p:sp>
        <p:nvSpPr>
          <p:cNvPr id="3" name="Content Placeholder 2">
            <a:extLst>
              <a:ext uri="{FF2B5EF4-FFF2-40B4-BE49-F238E27FC236}">
                <a16:creationId xmlns:a16="http://schemas.microsoft.com/office/drawing/2014/main" id="{21C789DE-58E9-6296-05CD-30C638089E2A}"/>
              </a:ext>
            </a:extLst>
          </p:cNvPr>
          <p:cNvSpPr>
            <a:spLocks noGrp="1"/>
          </p:cNvSpPr>
          <p:nvPr>
            <p:ph idx="1"/>
          </p:nvPr>
        </p:nvSpPr>
        <p:spPr>
          <a:xfrm>
            <a:off x="1484310" y="1555423"/>
            <a:ext cx="10018713" cy="4235777"/>
          </a:xfrm>
        </p:spPr>
        <p:txBody>
          <a:bodyPr>
            <a:norm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The Smart Traffic Light System begins by loading the pre-trained YOLOv3 object detection model along with the class labels. It captures video frames using OpenCV and processes each frame to detect pedestrians and vehicles using YOLOv3. The system then counts the number of detected objects and calculates the appropriate red light duration using a weighted formula based on these counts. The results, including object counts, red signal time, and a visual traffic light indicator (red or green), are overlaid directly on the video feed. This process continues in real time until the video ends or the user stops the system.</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73779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664B8-9CAF-42B1-7360-A4BBDEBE1077}"/>
              </a:ext>
            </a:extLst>
          </p:cNvPr>
          <p:cNvSpPr>
            <a:spLocks noGrp="1"/>
          </p:cNvSpPr>
          <p:nvPr>
            <p:ph type="title"/>
          </p:nvPr>
        </p:nvSpPr>
        <p:spPr>
          <a:xfrm>
            <a:off x="1484311" y="685801"/>
            <a:ext cx="10018713" cy="381000"/>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B7A58D87-1F5D-2140-E182-917CAA68F248}"/>
              </a:ext>
            </a:extLst>
          </p:cNvPr>
          <p:cNvSpPr>
            <a:spLocks noGrp="1"/>
          </p:cNvSpPr>
          <p:nvPr>
            <p:ph idx="1"/>
          </p:nvPr>
        </p:nvSpPr>
        <p:spPr>
          <a:xfrm>
            <a:off x="1484310" y="1314451"/>
            <a:ext cx="10018713" cy="4476750"/>
          </a:xfrm>
        </p:spPr>
        <p:txBody>
          <a:bodyPr>
            <a:noAutofit/>
          </a:bodyPr>
          <a:lstStyle/>
          <a:p>
            <a:pPr marL="0" indent="0">
              <a:buNone/>
            </a:pPr>
            <a:r>
              <a:rPr lang="en-IN" sz="1800" b="1" dirty="0">
                <a:latin typeface="Times New Roman" panose="02020603050405020304" pitchFamily="18" charset="0"/>
                <a:cs typeface="Times New Roman" panose="02020603050405020304" pitchFamily="18" charset="0"/>
              </a:rPr>
              <a:t>1. Input Layer: Real-time Video &amp; Model Setup</a:t>
            </a:r>
          </a:p>
          <a:p>
            <a:pPr marL="0" indent="0">
              <a:buNone/>
            </a:pPr>
            <a:r>
              <a:rPr lang="en-IN" sz="1800" b="1" dirty="0">
                <a:latin typeface="Times New Roman" panose="02020603050405020304" pitchFamily="18" charset="0"/>
                <a:cs typeface="Times New Roman" panose="02020603050405020304" pitchFamily="18" charset="0"/>
              </a:rPr>
              <a:t>Inputs:</a:t>
            </a:r>
          </a:p>
          <a:p>
            <a:pPr lvl="1"/>
            <a:r>
              <a:rPr lang="en-IN" sz="1800" dirty="0">
                <a:latin typeface="Times New Roman" panose="02020603050405020304" pitchFamily="18" charset="0"/>
                <a:cs typeface="Times New Roman" panose="02020603050405020304" pitchFamily="18" charset="0"/>
              </a:rPr>
              <a:t>Video Feed: sampleinput3.mp4 (or a live camera feed)</a:t>
            </a:r>
          </a:p>
          <a:p>
            <a:pPr marL="0" indent="0">
              <a:buNone/>
            </a:pPr>
            <a:r>
              <a:rPr lang="en-IN" sz="1800" b="1" dirty="0">
                <a:latin typeface="Times New Roman" panose="02020603050405020304" pitchFamily="18" charset="0"/>
                <a:cs typeface="Times New Roman" panose="02020603050405020304" pitchFamily="18" charset="0"/>
              </a:rPr>
              <a:t>YOLOv3 Files:</a:t>
            </a:r>
          </a:p>
          <a:p>
            <a:pPr lvl="1"/>
            <a:r>
              <a:rPr lang="en-IN" sz="1800" dirty="0">
                <a:latin typeface="Times New Roman" panose="02020603050405020304" pitchFamily="18" charset="0"/>
                <a:cs typeface="Times New Roman" panose="02020603050405020304" pitchFamily="18" charset="0"/>
              </a:rPr>
              <a:t>yolov3.weights – Pretrained model</a:t>
            </a:r>
          </a:p>
          <a:p>
            <a:pPr lvl="1"/>
            <a:r>
              <a:rPr lang="en-IN" sz="1800" dirty="0">
                <a:latin typeface="Times New Roman" panose="02020603050405020304" pitchFamily="18" charset="0"/>
                <a:cs typeface="Times New Roman" panose="02020603050405020304" pitchFamily="18" charset="0"/>
              </a:rPr>
              <a:t>yolov3.cfg – Model architecture</a:t>
            </a:r>
          </a:p>
          <a:p>
            <a:pPr lvl="1"/>
            <a:r>
              <a:rPr lang="en-IN" sz="1800" dirty="0" err="1">
                <a:latin typeface="Times New Roman" panose="02020603050405020304" pitchFamily="18" charset="0"/>
                <a:cs typeface="Times New Roman" panose="02020603050405020304" pitchFamily="18" charset="0"/>
              </a:rPr>
              <a:t>coco.names</a:t>
            </a:r>
            <a:r>
              <a:rPr lang="en-IN" sz="1800" dirty="0">
                <a:latin typeface="Times New Roman" panose="02020603050405020304" pitchFamily="18" charset="0"/>
                <a:cs typeface="Times New Roman" panose="02020603050405020304" pitchFamily="18" charset="0"/>
              </a:rPr>
              <a:t> – Object classes (person, car, etc.)</a:t>
            </a:r>
          </a:p>
          <a:p>
            <a:pPr marL="0" indent="0">
              <a:buNone/>
            </a:pPr>
            <a:r>
              <a:rPr lang="en-IN" sz="1800" b="1" dirty="0">
                <a:latin typeface="Times New Roman" panose="02020603050405020304" pitchFamily="18" charset="0"/>
                <a:cs typeface="Times New Roman" panose="02020603050405020304" pitchFamily="18" charset="0"/>
              </a:rPr>
              <a:t>Preprocessing:</a:t>
            </a:r>
          </a:p>
          <a:p>
            <a:pPr lvl="1"/>
            <a:r>
              <a:rPr lang="en-IN" sz="1800" dirty="0">
                <a:latin typeface="Times New Roman" panose="02020603050405020304" pitchFamily="18" charset="0"/>
                <a:cs typeface="Times New Roman" panose="02020603050405020304" pitchFamily="18" charset="0"/>
              </a:rPr>
              <a:t>Frame Extraction: Read every frame (or every 2nd frame for efficiency).</a:t>
            </a:r>
          </a:p>
          <a:p>
            <a:pPr lvl="1"/>
            <a:r>
              <a:rPr lang="en-IN" sz="1800" dirty="0">
                <a:latin typeface="Times New Roman" panose="02020603050405020304" pitchFamily="18" charset="0"/>
                <a:cs typeface="Times New Roman" panose="02020603050405020304" pitchFamily="18" charset="0"/>
              </a:rPr>
              <a:t>Resizing and Normalization: Use OpenCV blob conversion to feed YOLOv3.</a:t>
            </a:r>
          </a:p>
          <a:p>
            <a:pPr lvl="1"/>
            <a:r>
              <a:rPr lang="en-IN" sz="1800" dirty="0">
                <a:latin typeface="Times New Roman" panose="02020603050405020304" pitchFamily="18" charset="0"/>
                <a:cs typeface="Times New Roman" panose="02020603050405020304" pitchFamily="18" charset="0"/>
              </a:rPr>
              <a:t>Model Input Preparation: Frame is turned into a blob and input into YOLO.</a:t>
            </a:r>
          </a:p>
        </p:txBody>
      </p:sp>
    </p:spTree>
    <p:extLst>
      <p:ext uri="{BB962C8B-B14F-4D97-AF65-F5344CB8AC3E}">
        <p14:creationId xmlns:p14="http://schemas.microsoft.com/office/powerpoint/2010/main" val="2019582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C5155-91D3-A3E4-ADC8-5FEB3E4D273E}"/>
              </a:ext>
            </a:extLst>
          </p:cNvPr>
          <p:cNvSpPr>
            <a:spLocks noGrp="1"/>
          </p:cNvSpPr>
          <p:nvPr>
            <p:ph type="title"/>
          </p:nvPr>
        </p:nvSpPr>
        <p:spPr>
          <a:xfrm>
            <a:off x="1484311" y="685801"/>
            <a:ext cx="10018713" cy="247650"/>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A912AF4D-D722-14C4-8DE9-2ED156A64485}"/>
              </a:ext>
            </a:extLst>
          </p:cNvPr>
          <p:cNvSpPr>
            <a:spLocks noGrp="1"/>
          </p:cNvSpPr>
          <p:nvPr>
            <p:ph idx="1"/>
          </p:nvPr>
        </p:nvSpPr>
        <p:spPr>
          <a:xfrm>
            <a:off x="1484310" y="1466850"/>
            <a:ext cx="10018713" cy="4981575"/>
          </a:xfrm>
        </p:spPr>
        <p:txBody>
          <a:bodyPr>
            <a:normAutofit/>
          </a:bodyPr>
          <a:lstStyle/>
          <a:p>
            <a:pPr>
              <a:buNone/>
            </a:pPr>
            <a:r>
              <a:rPr lang="en-US" sz="1800" b="1" dirty="0">
                <a:latin typeface="Times New Roman" pitchFamily="18" charset="0"/>
                <a:cs typeface="Times New Roman" pitchFamily="18" charset="0"/>
              </a:rPr>
              <a:t>2. Hidden Layer: Detection, Classification &amp; Analysis</a:t>
            </a:r>
          </a:p>
          <a:p>
            <a:r>
              <a:rPr lang="en-US" sz="2200" b="1" dirty="0">
                <a:latin typeface="Times New Roman" pitchFamily="18" charset="0"/>
                <a:cs typeface="Times New Roman" pitchFamily="18" charset="0"/>
              </a:rPr>
              <a:t>Object Detection &amp; Classification:</a:t>
            </a:r>
            <a:endParaRPr lang="en-US" sz="2200" dirty="0">
              <a:latin typeface="Times New Roman" pitchFamily="18" charset="0"/>
              <a:cs typeface="Times New Roman" pitchFamily="18" charset="0"/>
            </a:endParaRPr>
          </a:p>
          <a:p>
            <a:pPr lvl="1"/>
            <a:r>
              <a:rPr lang="en-US" dirty="0">
                <a:latin typeface="Times New Roman" pitchFamily="18" charset="0"/>
                <a:cs typeface="Times New Roman" pitchFamily="18" charset="0"/>
              </a:rPr>
              <a:t>Run YOLOv3 to detect:</a:t>
            </a:r>
          </a:p>
          <a:p>
            <a:pPr lvl="2"/>
            <a:r>
              <a:rPr lang="en-US" sz="2000" b="1" dirty="0">
                <a:latin typeface="Times New Roman" pitchFamily="18" charset="0"/>
                <a:cs typeface="Times New Roman" pitchFamily="18" charset="0"/>
              </a:rPr>
              <a:t>Pedestrians</a:t>
            </a:r>
            <a:r>
              <a:rPr lang="en-US" sz="2000" dirty="0">
                <a:latin typeface="Times New Roman" pitchFamily="18" charset="0"/>
                <a:cs typeface="Times New Roman" pitchFamily="18" charset="0"/>
              </a:rPr>
              <a:t>: Label = person</a:t>
            </a:r>
          </a:p>
          <a:p>
            <a:pPr lvl="2"/>
            <a:r>
              <a:rPr lang="en-US" sz="2000" b="1" dirty="0">
                <a:latin typeface="Times New Roman" pitchFamily="18" charset="0"/>
                <a:cs typeface="Times New Roman" pitchFamily="18" charset="0"/>
              </a:rPr>
              <a:t>Vehicles</a:t>
            </a:r>
            <a:r>
              <a:rPr lang="en-US" sz="2000" dirty="0">
                <a:latin typeface="Times New Roman" pitchFamily="18" charset="0"/>
                <a:cs typeface="Times New Roman" pitchFamily="18" charset="0"/>
              </a:rPr>
              <a:t>: Labels = car, truck, bus, motorbike</a:t>
            </a:r>
          </a:p>
          <a:p>
            <a:r>
              <a:rPr lang="en-US" sz="2200" dirty="0">
                <a:latin typeface="Times New Roman" pitchFamily="18" charset="0"/>
                <a:cs typeface="Times New Roman" pitchFamily="18" charset="0"/>
              </a:rPr>
              <a:t>Apply </a:t>
            </a:r>
            <a:r>
              <a:rPr lang="en-US" sz="2200" b="1" dirty="0">
                <a:latin typeface="Times New Roman" pitchFamily="18" charset="0"/>
                <a:cs typeface="Times New Roman" pitchFamily="18" charset="0"/>
              </a:rPr>
              <a:t>Non-Maximum Suppression (NMS)</a:t>
            </a:r>
            <a:r>
              <a:rPr lang="en-US" sz="2200" dirty="0">
                <a:latin typeface="Times New Roman" pitchFamily="18" charset="0"/>
                <a:cs typeface="Times New Roman" pitchFamily="18" charset="0"/>
              </a:rPr>
              <a:t> to avoid duplicate bounding boxes.</a:t>
            </a:r>
          </a:p>
          <a:p>
            <a:r>
              <a:rPr lang="en-US" sz="2200" b="1" dirty="0">
                <a:latin typeface="Times New Roman" pitchFamily="18" charset="0"/>
                <a:cs typeface="Times New Roman" pitchFamily="18" charset="0"/>
              </a:rPr>
              <a:t>Pattern Recognition:</a:t>
            </a:r>
            <a:endParaRPr lang="en-US" sz="2200" dirty="0">
              <a:latin typeface="Times New Roman" pitchFamily="18" charset="0"/>
              <a:cs typeface="Times New Roman" pitchFamily="18" charset="0"/>
            </a:endParaRPr>
          </a:p>
          <a:p>
            <a:pPr lvl="1"/>
            <a:r>
              <a:rPr lang="en-US" sz="1800" dirty="0">
                <a:latin typeface="Times New Roman" pitchFamily="18" charset="0"/>
                <a:cs typeface="Times New Roman" pitchFamily="18" charset="0"/>
              </a:rPr>
              <a:t>Avoid </a:t>
            </a:r>
            <a:r>
              <a:rPr lang="en-US" sz="1800" b="1" dirty="0">
                <a:latin typeface="Times New Roman" pitchFamily="18" charset="0"/>
                <a:cs typeface="Times New Roman" pitchFamily="18" charset="0"/>
              </a:rPr>
              <a:t>double-counting pedestrians</a:t>
            </a:r>
            <a:r>
              <a:rPr lang="en-US" sz="1800" dirty="0">
                <a:latin typeface="Times New Roman" pitchFamily="18" charset="0"/>
                <a:cs typeface="Times New Roman" pitchFamily="18" charset="0"/>
              </a:rPr>
              <a:t> using position proximity.</a:t>
            </a:r>
          </a:p>
          <a:p>
            <a:pPr lvl="1"/>
            <a:r>
              <a:rPr lang="en-US" sz="1800" dirty="0">
                <a:latin typeface="Times New Roman" pitchFamily="18" charset="0"/>
                <a:cs typeface="Times New Roman" pitchFamily="18" charset="0"/>
              </a:rPr>
              <a:t>Count total:</a:t>
            </a:r>
          </a:p>
          <a:p>
            <a:pPr lvl="2"/>
            <a:r>
              <a:rPr lang="en-US" dirty="0" err="1">
                <a:latin typeface="Times New Roman" pitchFamily="18" charset="0"/>
                <a:cs typeface="Times New Roman" pitchFamily="18" charset="0"/>
              </a:rPr>
              <a:t>pedestrian_count</a:t>
            </a:r>
            <a:endParaRPr lang="en-US" dirty="0">
              <a:latin typeface="Times New Roman" pitchFamily="18" charset="0"/>
              <a:cs typeface="Times New Roman" pitchFamily="18" charset="0"/>
            </a:endParaRPr>
          </a:p>
          <a:p>
            <a:pPr lvl="2"/>
            <a:r>
              <a:rPr lang="en-US" dirty="0" err="1">
                <a:latin typeface="Times New Roman" pitchFamily="18" charset="0"/>
                <a:cs typeface="Times New Roman" pitchFamily="18" charset="0"/>
              </a:rPr>
              <a:t>vehicle_count</a:t>
            </a:r>
            <a:endParaRPr lang="en-US" dirty="0">
              <a:latin typeface="Times New Roman" pitchFamily="18" charset="0"/>
              <a:cs typeface="Times New Roman" pitchFamily="18" charset="0"/>
            </a:endParaRPr>
          </a:p>
          <a:p>
            <a:pPr lvl="1">
              <a:buNone/>
            </a:pPr>
            <a:endParaRPr lang="en-US" sz="1800" dirty="0">
              <a:latin typeface="Times New Roman" pitchFamily="18" charset="0"/>
              <a:cs typeface="Times New Roman" pitchFamily="18" charset="0"/>
            </a:endParaRPr>
          </a:p>
          <a:p>
            <a:endParaRPr lang="en-US" sz="1800" dirty="0">
              <a:latin typeface="Times New Roman" pitchFamily="18" charset="0"/>
              <a:cs typeface="Times New Roman" pitchFamily="18" charset="0"/>
            </a:endParaRPr>
          </a:p>
          <a:p>
            <a:pPr marL="0" indent="0">
              <a:buNone/>
            </a:pPr>
            <a:endParaRPr lang="en-IN" dirty="0"/>
          </a:p>
        </p:txBody>
      </p:sp>
    </p:spTree>
    <p:extLst>
      <p:ext uri="{BB962C8B-B14F-4D97-AF65-F5344CB8AC3E}">
        <p14:creationId xmlns:p14="http://schemas.microsoft.com/office/powerpoint/2010/main" val="964411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72E7F-98A7-ECF6-C076-5AAA8E7FEA1A}"/>
              </a:ext>
            </a:extLst>
          </p:cNvPr>
          <p:cNvSpPr>
            <a:spLocks noGrp="1"/>
          </p:cNvSpPr>
          <p:nvPr>
            <p:ph type="title"/>
          </p:nvPr>
        </p:nvSpPr>
        <p:spPr>
          <a:xfrm>
            <a:off x="1484311" y="685800"/>
            <a:ext cx="10018713" cy="409575"/>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46B4D14F-92FE-6B7F-8FA0-52BA9301D23B}"/>
              </a:ext>
            </a:extLst>
          </p:cNvPr>
          <p:cNvSpPr>
            <a:spLocks noGrp="1"/>
          </p:cNvSpPr>
          <p:nvPr>
            <p:ph idx="1"/>
          </p:nvPr>
        </p:nvSpPr>
        <p:spPr>
          <a:xfrm>
            <a:off x="1484310" y="1876425"/>
            <a:ext cx="10018713" cy="4533899"/>
          </a:xfrm>
        </p:spPr>
        <p:txBody>
          <a:bodyPr>
            <a:noAutofit/>
          </a:bodyPr>
          <a:lstStyle/>
          <a:p>
            <a:pPr marL="0" indent="0">
              <a:buNone/>
            </a:pPr>
            <a:r>
              <a:rPr lang="en-US" sz="1800" b="1" dirty="0">
                <a:latin typeface="Times New Roman" pitchFamily="18" charset="0"/>
                <a:cs typeface="Times New Roman" pitchFamily="18" charset="0"/>
              </a:rPr>
              <a:t>Intelligent Decision Logic:</a:t>
            </a:r>
            <a:endParaRPr lang="en-US" sz="1800" dirty="0">
              <a:latin typeface="Times New Roman" pitchFamily="18" charset="0"/>
              <a:cs typeface="Times New Roman" pitchFamily="18" charset="0"/>
            </a:endParaRPr>
          </a:p>
          <a:p>
            <a:pPr lvl="1"/>
            <a:r>
              <a:rPr lang="en-US" sz="1800" dirty="0">
                <a:latin typeface="Times New Roman" pitchFamily="18" charset="0"/>
                <a:cs typeface="Times New Roman" pitchFamily="18" charset="0"/>
              </a:rPr>
              <a:t>Use a </a:t>
            </a:r>
            <a:r>
              <a:rPr lang="en-US" sz="1800" b="1" dirty="0">
                <a:latin typeface="Times New Roman" pitchFamily="18" charset="0"/>
                <a:cs typeface="Times New Roman" pitchFamily="18" charset="0"/>
              </a:rPr>
              <a:t>custom weighted formula</a:t>
            </a:r>
            <a:r>
              <a:rPr lang="en-US" sz="1800" dirty="0">
                <a:latin typeface="Times New Roman" pitchFamily="18" charset="0"/>
                <a:cs typeface="Times New Roman" pitchFamily="18" charset="0"/>
              </a:rPr>
              <a:t> to calculate </a:t>
            </a:r>
            <a:r>
              <a:rPr lang="en-US" sz="1800" b="1" dirty="0">
                <a:latin typeface="Times New Roman" pitchFamily="18" charset="0"/>
                <a:cs typeface="Times New Roman" pitchFamily="18" charset="0"/>
              </a:rPr>
              <a:t>red light duration</a:t>
            </a:r>
            <a:r>
              <a:rPr lang="en-US" sz="1800" dirty="0">
                <a:latin typeface="Times New Roman" pitchFamily="18" charset="0"/>
                <a:cs typeface="Times New Roman" pitchFamily="18" charset="0"/>
              </a:rPr>
              <a:t>:</a:t>
            </a:r>
          </a:p>
          <a:p>
            <a:pPr lvl="1"/>
            <a:r>
              <a:rPr lang="en-US" sz="1800" dirty="0" err="1">
                <a:latin typeface="Times New Roman" pitchFamily="18" charset="0"/>
                <a:cs typeface="Times New Roman" pitchFamily="18" charset="0"/>
              </a:rPr>
              <a:t>makefile</a:t>
            </a:r>
            <a:endParaRPr lang="en-US" sz="1800" dirty="0">
              <a:latin typeface="Times New Roman" pitchFamily="18" charset="0"/>
              <a:cs typeface="Times New Roman" pitchFamily="18" charset="0"/>
            </a:endParaRPr>
          </a:p>
          <a:p>
            <a:pPr lvl="1"/>
            <a:r>
              <a:rPr lang="en-US" sz="1800" dirty="0" err="1">
                <a:latin typeface="Times New Roman" pitchFamily="18" charset="0"/>
                <a:cs typeface="Times New Roman" pitchFamily="18" charset="0"/>
              </a:rPr>
              <a:t>CopyEdit</a:t>
            </a:r>
            <a:endParaRPr lang="en-US" sz="1800" dirty="0">
              <a:latin typeface="Times New Roman" pitchFamily="18" charset="0"/>
              <a:cs typeface="Times New Roman" pitchFamily="18" charset="0"/>
            </a:endParaRPr>
          </a:p>
          <a:p>
            <a:pPr lvl="1"/>
            <a:r>
              <a:rPr lang="en-US" sz="1800" dirty="0" err="1">
                <a:latin typeface="Times New Roman" pitchFamily="18" charset="0"/>
                <a:cs typeface="Times New Roman" pitchFamily="18" charset="0"/>
              </a:rPr>
              <a:t>red_time</a:t>
            </a:r>
            <a:r>
              <a:rPr lang="en-US" sz="1800" dirty="0">
                <a:latin typeface="Times New Roman" pitchFamily="18" charset="0"/>
                <a:cs typeface="Times New Roman" pitchFamily="18" charset="0"/>
              </a:rPr>
              <a:t> = </a:t>
            </a:r>
            <a:r>
              <a:rPr lang="en-US" sz="1800" dirty="0" err="1">
                <a:latin typeface="Times New Roman" pitchFamily="18" charset="0"/>
                <a:cs typeface="Times New Roman" pitchFamily="18" charset="0"/>
              </a:rPr>
              <a:t>base_duration</a:t>
            </a:r>
            <a:r>
              <a:rPr lang="en-US" sz="1800" dirty="0">
                <a:latin typeface="Times New Roman" pitchFamily="18" charset="0"/>
                <a:cs typeface="Times New Roman" pitchFamily="18" charset="0"/>
              </a:rPr>
              <a:t> + (</a:t>
            </a:r>
            <a:r>
              <a:rPr lang="en-US" sz="1800" dirty="0" err="1">
                <a:latin typeface="Times New Roman" pitchFamily="18" charset="0"/>
                <a:cs typeface="Times New Roman" pitchFamily="18" charset="0"/>
              </a:rPr>
              <a:t>pedestrian_count</a:t>
            </a:r>
            <a:r>
              <a:rPr lang="en-US" sz="1800" dirty="0">
                <a:latin typeface="Times New Roman" pitchFamily="18" charset="0"/>
                <a:cs typeface="Times New Roman" pitchFamily="18" charset="0"/>
              </a:rPr>
              <a:t> × adjustment × weight) + (</a:t>
            </a:r>
            <a:r>
              <a:rPr lang="en-US" sz="1800" dirty="0" err="1">
                <a:latin typeface="Times New Roman" pitchFamily="18" charset="0"/>
                <a:cs typeface="Times New Roman" pitchFamily="18" charset="0"/>
              </a:rPr>
              <a:t>vehicle_count</a:t>
            </a:r>
            <a:r>
              <a:rPr lang="en-US" sz="1800" dirty="0">
                <a:latin typeface="Times New Roman" pitchFamily="18" charset="0"/>
                <a:cs typeface="Times New Roman" pitchFamily="18" charset="0"/>
              </a:rPr>
              <a:t> × adjustment × weight) </a:t>
            </a:r>
          </a:p>
          <a:p>
            <a:pPr marL="0" indent="0">
              <a:buNone/>
            </a:pPr>
            <a:r>
              <a:rPr lang="en-US" sz="1800" dirty="0">
                <a:latin typeface="Times New Roman" pitchFamily="18" charset="0"/>
                <a:cs typeface="Times New Roman" pitchFamily="18" charset="0"/>
              </a:rPr>
              <a:t>Ensure:</a:t>
            </a:r>
          </a:p>
          <a:p>
            <a:pPr lvl="1"/>
            <a:r>
              <a:rPr lang="en-US" sz="1800" dirty="0">
                <a:latin typeface="Times New Roman" pitchFamily="18" charset="0"/>
                <a:cs typeface="Times New Roman" pitchFamily="18" charset="0"/>
              </a:rPr>
              <a:t>Minimum red time ≥ 5 sec</a:t>
            </a:r>
          </a:p>
          <a:p>
            <a:pPr lvl="1"/>
            <a:r>
              <a:rPr lang="en-US" sz="1800" dirty="0">
                <a:latin typeface="Times New Roman" pitchFamily="18" charset="0"/>
                <a:cs typeface="Times New Roman" pitchFamily="18" charset="0"/>
              </a:rPr>
              <a:t>Maximum red time ≤ 60 sec</a:t>
            </a:r>
          </a:p>
          <a:p>
            <a:pPr marL="0" indent="0">
              <a:buNone/>
            </a:pPr>
            <a:r>
              <a:rPr lang="en-US" sz="1800" b="1" dirty="0">
                <a:latin typeface="Times New Roman" pitchFamily="18" charset="0"/>
                <a:cs typeface="Times New Roman" pitchFamily="18" charset="0"/>
              </a:rPr>
              <a:t>3. Feedback Layer: Visual Feedback on Screen </a:t>
            </a:r>
          </a:p>
          <a:p>
            <a:pPr marL="457200" lvl="1" indent="0">
              <a:buNone/>
            </a:pPr>
            <a:r>
              <a:rPr lang="en-US" sz="1800" b="1" dirty="0">
                <a:latin typeface="Times New Roman" pitchFamily="18" charset="0"/>
                <a:cs typeface="Times New Roman" pitchFamily="18" charset="0"/>
              </a:rPr>
              <a:t>Real-time Feedback Loop:</a:t>
            </a:r>
            <a:endParaRPr lang="en-US" sz="1800" dirty="0">
              <a:latin typeface="Times New Roman" pitchFamily="18" charset="0"/>
              <a:cs typeface="Times New Roman" pitchFamily="18" charset="0"/>
            </a:endParaRPr>
          </a:p>
          <a:p>
            <a:pPr lvl="2"/>
            <a:r>
              <a:rPr lang="en-US" dirty="0">
                <a:latin typeface="Times New Roman" pitchFamily="18" charset="0"/>
                <a:cs typeface="Times New Roman" pitchFamily="18" charset="0"/>
              </a:rPr>
              <a:t>Draw bounding boxes around detections.</a:t>
            </a:r>
          </a:p>
          <a:p>
            <a:pPr lvl="1"/>
            <a:r>
              <a:rPr lang="en-US" sz="1800" dirty="0">
                <a:latin typeface="Times New Roman" pitchFamily="18" charset="0"/>
                <a:cs typeface="Times New Roman" pitchFamily="18" charset="0"/>
              </a:rPr>
              <a:t>Display overlay texts:</a:t>
            </a:r>
          </a:p>
          <a:p>
            <a:pPr lvl="2"/>
            <a:r>
              <a:rPr lang="en-US" dirty="0">
                <a:latin typeface="Times New Roman" pitchFamily="18" charset="0"/>
                <a:cs typeface="Times New Roman" pitchFamily="18" charset="0"/>
              </a:rPr>
              <a:t>Pedestrian count</a:t>
            </a:r>
          </a:p>
          <a:p>
            <a:pPr lvl="2"/>
            <a:r>
              <a:rPr lang="en-US" dirty="0">
                <a:latin typeface="Times New Roman" pitchFamily="18" charset="0"/>
                <a:cs typeface="Times New Roman" pitchFamily="18" charset="0"/>
              </a:rPr>
              <a:t>Vehicle count</a:t>
            </a:r>
          </a:p>
          <a:p>
            <a:pPr lvl="2"/>
            <a:r>
              <a:rPr lang="en-US" dirty="0">
                <a:latin typeface="Times New Roman" pitchFamily="18" charset="0"/>
                <a:cs typeface="Times New Roman" pitchFamily="18" charset="0"/>
              </a:rPr>
              <a:t>Red signal duration</a:t>
            </a:r>
          </a:p>
          <a:p>
            <a:pPr marL="457200" lvl="1" indent="0">
              <a:buNone/>
            </a:pPr>
            <a:endParaRPr lang="en-US" sz="1800" dirty="0">
              <a:latin typeface="Times New Roman" pitchFamily="18" charset="0"/>
              <a:cs typeface="Times New Roman" pitchFamily="18" charset="0"/>
            </a:endParaRPr>
          </a:p>
          <a:p>
            <a:endParaRPr lang="en-US" sz="1800" dirty="0">
              <a:latin typeface="Times New Roman" pitchFamily="18" charset="0"/>
              <a:cs typeface="Times New Roman" pitchFamily="18" charset="0"/>
            </a:endParaRPr>
          </a:p>
          <a:p>
            <a:pPr marL="0" indent="0">
              <a:buNone/>
            </a:pPr>
            <a:endParaRPr lang="en-IN" sz="1800" dirty="0"/>
          </a:p>
        </p:txBody>
      </p:sp>
    </p:spTree>
    <p:extLst>
      <p:ext uri="{BB962C8B-B14F-4D97-AF65-F5344CB8AC3E}">
        <p14:creationId xmlns:p14="http://schemas.microsoft.com/office/powerpoint/2010/main" val="19457831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2" name="Picture 2" descr="MGIT - Apps on Google Play">
            <a:extLst>
              <a:ext uri="{FF2B5EF4-FFF2-40B4-BE49-F238E27FC236}">
                <a16:creationId xmlns:a16="http://schemas.microsoft.com/office/drawing/2014/main" id="{F2B1947E-D74A-99ED-AD53-84A37D2055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3253" y="637004"/>
            <a:ext cx="2422566" cy="121128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F95B0BE-0B26-B354-9C28-5980017B5F78}"/>
              </a:ext>
            </a:extLst>
          </p:cNvPr>
          <p:cNvSpPr txBox="1"/>
          <p:nvPr/>
        </p:nvSpPr>
        <p:spPr>
          <a:xfrm>
            <a:off x="3424288" y="637004"/>
            <a:ext cx="7114880" cy="873572"/>
          </a:xfrm>
          <a:prstGeom prst="rect">
            <a:avLst/>
          </a:prstGeom>
          <a:noFill/>
        </p:spPr>
        <p:txBody>
          <a:bodyPr wrap="square">
            <a:spAutoFit/>
          </a:bodyPr>
          <a:lstStyle/>
          <a:p>
            <a:pPr>
              <a:lnSpc>
                <a:spcPct val="150000"/>
              </a:lnSpc>
            </a:pPr>
            <a:r>
              <a:rPr lang="en-US" sz="1800" b="1" dirty="0">
                <a:latin typeface="Times New Roman" panose="02020603050405020304" pitchFamily="18" charset="0"/>
                <a:cs typeface="Times New Roman" panose="02020603050405020304" pitchFamily="18" charset="0"/>
              </a:rPr>
              <a:t>MAHATMA GANDHI INSTITUTE OF TECHNOLOGY(A)</a:t>
            </a:r>
          </a:p>
          <a:p>
            <a:pPr>
              <a:lnSpc>
                <a:spcPct val="150000"/>
              </a:lnSpc>
            </a:pPr>
            <a:r>
              <a:rPr lang="en-US" sz="1800" b="1" dirty="0">
                <a:latin typeface="Times New Roman" panose="02020603050405020304" pitchFamily="18" charset="0"/>
                <a:cs typeface="Times New Roman" panose="02020603050405020304" pitchFamily="18" charset="0"/>
              </a:rPr>
              <a:t>   DEPARTMENT OF INFORMATION TECHNOLOGY</a:t>
            </a:r>
          </a:p>
        </p:txBody>
      </p:sp>
      <p:sp>
        <p:nvSpPr>
          <p:cNvPr id="6" name="TextBox 5">
            <a:extLst>
              <a:ext uri="{FF2B5EF4-FFF2-40B4-BE49-F238E27FC236}">
                <a16:creationId xmlns:a16="http://schemas.microsoft.com/office/drawing/2014/main" id="{C704DFC4-257C-C5CB-A899-D7171E3AF205}"/>
              </a:ext>
            </a:extLst>
          </p:cNvPr>
          <p:cNvSpPr txBox="1"/>
          <p:nvPr/>
        </p:nvSpPr>
        <p:spPr>
          <a:xfrm>
            <a:off x="3139003" y="2025193"/>
            <a:ext cx="6094428" cy="2858731"/>
          </a:xfrm>
          <a:prstGeom prst="rect">
            <a:avLst/>
          </a:prstGeom>
          <a:noFill/>
        </p:spPr>
        <p:txBody>
          <a:bodyPr wrap="square">
            <a:spAutoFit/>
          </a:bodyPr>
          <a:lstStyle/>
          <a:p>
            <a:pPr algn="ctr"/>
            <a:r>
              <a:rPr lang="en-US" sz="2400" b="1" dirty="0">
                <a:latin typeface="Times New Roman" panose="02020603050405020304" pitchFamily="18" charset="0"/>
                <a:cs typeface="Times New Roman" panose="02020603050405020304" pitchFamily="18" charset="0"/>
              </a:rPr>
              <a:t>An Industry Oriented Mini Project(IT653PC)</a:t>
            </a:r>
          </a:p>
          <a:p>
            <a:pPr algn="ctr"/>
            <a:r>
              <a:rPr lang="en-US" b="1" dirty="0">
                <a:latin typeface="Times New Roman" panose="02020603050405020304" pitchFamily="18" charset="0"/>
                <a:cs typeface="Times New Roman" panose="02020603050405020304" pitchFamily="18" charset="0"/>
              </a:rPr>
              <a:t>On</a:t>
            </a:r>
          </a:p>
          <a:p>
            <a:pPr algn="ctr"/>
            <a:r>
              <a:rPr lang="en-US" b="1" dirty="0">
                <a:latin typeface="Times New Roman" panose="02020603050405020304" pitchFamily="18" charset="0"/>
                <a:cs typeface="Times New Roman" panose="02020603050405020304" pitchFamily="18" charset="0"/>
              </a:rPr>
              <a:t>Smart Traffic Light Control System</a:t>
            </a:r>
          </a:p>
          <a:p>
            <a:pPr algn="ctr"/>
            <a:r>
              <a:rPr lang="en-US" b="1" dirty="0">
                <a:latin typeface="Times New Roman" panose="02020603050405020304" pitchFamily="18" charset="0"/>
                <a:cs typeface="Times New Roman" panose="02020603050405020304" pitchFamily="18" charset="0"/>
              </a:rPr>
              <a:t>By</a:t>
            </a:r>
          </a:p>
          <a:p>
            <a:pPr algn="ctr">
              <a:lnSpc>
                <a:spcPct val="150000"/>
              </a:lnSpc>
            </a:pPr>
            <a:r>
              <a:rPr lang="en-US" b="1" dirty="0">
                <a:latin typeface="Times New Roman" panose="02020603050405020304" pitchFamily="18" charset="0"/>
                <a:cs typeface="Times New Roman" panose="02020603050405020304" pitchFamily="18" charset="0"/>
              </a:rPr>
              <a:t>M. Krishna </a:t>
            </a:r>
            <a:r>
              <a:rPr lang="en-US" b="1" dirty="0" err="1">
                <a:latin typeface="Times New Roman" panose="02020603050405020304" pitchFamily="18" charset="0"/>
                <a:cs typeface="Times New Roman" panose="02020603050405020304" pitchFamily="18" charset="0"/>
              </a:rPr>
              <a:t>Sahee</a:t>
            </a:r>
            <a:r>
              <a:rPr lang="en-US" b="1" dirty="0">
                <a:latin typeface="Times New Roman" panose="02020603050405020304" pitchFamily="18" charset="0"/>
                <a:cs typeface="Times New Roman" panose="02020603050405020304" pitchFamily="18" charset="0"/>
              </a:rPr>
              <a:t>(23265A1205)</a:t>
            </a:r>
          </a:p>
          <a:p>
            <a:pPr algn="ctr">
              <a:lnSpc>
                <a:spcPct val="150000"/>
              </a:lnSpc>
            </a:pPr>
            <a:r>
              <a:rPr lang="en-US" b="1" dirty="0">
                <a:latin typeface="Times New Roman" panose="02020603050405020304" pitchFamily="18" charset="0"/>
                <a:cs typeface="Times New Roman" panose="02020603050405020304" pitchFamily="18" charset="0"/>
              </a:rPr>
              <a:t>P. Soumya(23265A1206)</a:t>
            </a:r>
            <a:br>
              <a:rPr lang="en-US" b="1" dirty="0">
                <a:latin typeface="Times New Roman" panose="02020603050405020304" pitchFamily="18" charset="0"/>
                <a:cs typeface="Times New Roman" panose="02020603050405020304" pitchFamily="18" charset="0"/>
              </a:rPr>
            </a:br>
            <a:r>
              <a:rPr lang="en-US" b="1" dirty="0">
                <a:latin typeface="Times New Roman" panose="02020603050405020304" pitchFamily="18" charset="0"/>
                <a:cs typeface="Times New Roman" panose="02020603050405020304" pitchFamily="18" charset="0"/>
              </a:rPr>
              <a:t>Batch ID: IT-24-05</a:t>
            </a:r>
          </a:p>
        </p:txBody>
      </p:sp>
      <p:sp>
        <p:nvSpPr>
          <p:cNvPr id="8" name="TextBox 7">
            <a:extLst>
              <a:ext uri="{FF2B5EF4-FFF2-40B4-BE49-F238E27FC236}">
                <a16:creationId xmlns:a16="http://schemas.microsoft.com/office/drawing/2014/main" id="{3B9BF8A5-4462-5B39-5DFA-C01C07723819}"/>
              </a:ext>
            </a:extLst>
          </p:cNvPr>
          <p:cNvSpPr txBox="1"/>
          <p:nvPr/>
        </p:nvSpPr>
        <p:spPr>
          <a:xfrm>
            <a:off x="1793450" y="5644001"/>
            <a:ext cx="2326063" cy="1477328"/>
          </a:xfrm>
          <a:prstGeom prst="rect">
            <a:avLst/>
          </a:prstGeom>
          <a:noFill/>
        </p:spPr>
        <p:txBody>
          <a:bodyPr wrap="square">
            <a:spAutoFit/>
          </a:bodyPr>
          <a:lstStyle/>
          <a:p>
            <a:r>
              <a:rPr lang="en-US" sz="1800" b="1" i="1" dirty="0">
                <a:latin typeface="Times New Roman" panose="02020603050405020304" pitchFamily="18" charset="0"/>
                <a:cs typeface="Times New Roman" panose="02020603050405020304" pitchFamily="18" charset="0"/>
              </a:rPr>
              <a:t>Internal Supervisor</a:t>
            </a:r>
          </a:p>
          <a:p>
            <a:r>
              <a:rPr lang="en-US" dirty="0">
                <a:latin typeface="Calibri" panose="020F0502020204030204" pitchFamily="34" charset="0"/>
                <a:ea typeface="Calibri" panose="020F0502020204030204" pitchFamily="34" charset="0"/>
              </a:rPr>
              <a:t>Mrs. A. V. L. PRASUNA</a:t>
            </a:r>
          </a:p>
          <a:p>
            <a:r>
              <a:rPr lang="en-US" dirty="0">
                <a:latin typeface="Times New Roman" panose="02020603050405020304" pitchFamily="18" charset="0"/>
                <a:cs typeface="Times New Roman" panose="02020603050405020304" pitchFamily="18" charset="0"/>
              </a:rPr>
              <a:t>Assistant Professor</a:t>
            </a:r>
          </a:p>
          <a:p>
            <a:endParaRPr lang="en-IN" dirty="0">
              <a:latin typeface="Calibri" panose="020F0502020204030204" pitchFamily="34" charset="0"/>
              <a:ea typeface="Calibri" panose="020F0502020204030204" pitchFamily="34" charset="0"/>
            </a:endParaRPr>
          </a:p>
          <a:p>
            <a:endParaRPr lang="en-US" sz="18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994023CA-AF87-C152-8CA8-2DB6D04DC35E}"/>
              </a:ext>
            </a:extLst>
          </p:cNvPr>
          <p:cNvSpPr txBox="1"/>
          <p:nvPr/>
        </p:nvSpPr>
        <p:spPr>
          <a:xfrm>
            <a:off x="8439346" y="5382953"/>
            <a:ext cx="2957660" cy="923330"/>
          </a:xfrm>
          <a:prstGeom prst="rect">
            <a:avLst/>
          </a:prstGeom>
          <a:noFill/>
        </p:spPr>
        <p:txBody>
          <a:bodyPr wrap="square">
            <a:spAutoFit/>
          </a:bodyPr>
          <a:lstStyle/>
          <a:p>
            <a:r>
              <a:rPr lang="en-US" sz="1800" b="1" i="1" dirty="0">
                <a:latin typeface="Times New Roman" panose="02020603050405020304" pitchFamily="18" charset="0"/>
                <a:cs typeface="Times New Roman" panose="02020603050405020304" pitchFamily="18" charset="0"/>
              </a:rPr>
              <a:t>IOMP Supervisor</a:t>
            </a:r>
          </a:p>
          <a:p>
            <a:r>
              <a:rPr lang="en-US" sz="1800" dirty="0" err="1">
                <a:latin typeface="Times New Roman" panose="02020603050405020304" pitchFamily="18" charset="0"/>
                <a:cs typeface="Times New Roman" panose="02020603050405020304" pitchFamily="18" charset="0"/>
              </a:rPr>
              <a:t>Mrs.U.Chaitanya</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Assistant Professor</a:t>
            </a:r>
          </a:p>
        </p:txBody>
      </p:sp>
      <p:sp>
        <p:nvSpPr>
          <p:cNvPr id="3" name="Rectangle 2">
            <a:extLst>
              <a:ext uri="{FF2B5EF4-FFF2-40B4-BE49-F238E27FC236}">
                <a16:creationId xmlns:a16="http://schemas.microsoft.com/office/drawing/2014/main" id="{F5E3E2B2-335F-A5E1-606A-1F3F0FEE1B7C}"/>
              </a:ext>
            </a:extLst>
          </p:cNvPr>
          <p:cNvSpPr/>
          <p:nvPr/>
        </p:nvSpPr>
        <p:spPr>
          <a:xfrm>
            <a:off x="265813" y="276447"/>
            <a:ext cx="11589489" cy="6408000"/>
          </a:xfrm>
          <a:prstGeom prst="rect">
            <a:avLst/>
          </a:prstGeom>
          <a:noFill/>
          <a:ln w="6032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567594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BDD5E-B761-32FC-BC1F-C423483B33C6}"/>
              </a:ext>
            </a:extLst>
          </p:cNvPr>
          <p:cNvSpPr>
            <a:spLocks noGrp="1"/>
          </p:cNvSpPr>
          <p:nvPr>
            <p:ph type="title"/>
          </p:nvPr>
        </p:nvSpPr>
        <p:spPr>
          <a:xfrm>
            <a:off x="1484311" y="685800"/>
            <a:ext cx="10018713" cy="66675"/>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0997F460-A0D5-B7B0-F299-DBF685BE3F15}"/>
              </a:ext>
            </a:extLst>
          </p:cNvPr>
          <p:cNvSpPr>
            <a:spLocks noGrp="1"/>
          </p:cNvSpPr>
          <p:nvPr>
            <p:ph idx="1"/>
          </p:nvPr>
        </p:nvSpPr>
        <p:spPr>
          <a:xfrm>
            <a:off x="1484310" y="847727"/>
            <a:ext cx="10018713" cy="5457824"/>
          </a:xfrm>
        </p:spPr>
        <p:txBody>
          <a:bodyPr>
            <a:noAutofit/>
          </a:bodyPr>
          <a:lstStyle/>
          <a:p>
            <a:r>
              <a:rPr lang="en-US" sz="1800" b="1" dirty="0">
                <a:latin typeface="Times New Roman" pitchFamily="18" charset="0"/>
                <a:cs typeface="Times New Roman" pitchFamily="18" charset="0"/>
              </a:rPr>
              <a:t>Visual Signal Indicator:</a:t>
            </a:r>
            <a:endParaRPr lang="en-US" sz="1800" dirty="0">
              <a:latin typeface="Times New Roman" pitchFamily="18" charset="0"/>
              <a:cs typeface="Times New Roman" pitchFamily="18" charset="0"/>
            </a:endParaRPr>
          </a:p>
          <a:p>
            <a:r>
              <a:rPr lang="en-US" sz="1800" dirty="0">
                <a:latin typeface="Times New Roman" pitchFamily="18" charset="0"/>
                <a:cs typeface="Times New Roman" pitchFamily="18" charset="0"/>
              </a:rPr>
              <a:t>Display a red or green circle:</a:t>
            </a:r>
          </a:p>
          <a:p>
            <a:pPr lvl="1"/>
            <a:r>
              <a:rPr lang="en-US" sz="1800" dirty="0">
                <a:latin typeface="Times New Roman" pitchFamily="18" charset="0"/>
                <a:cs typeface="Times New Roman" pitchFamily="18" charset="0"/>
              </a:rPr>
              <a:t> Red if red light is active.</a:t>
            </a:r>
          </a:p>
          <a:p>
            <a:pPr lvl="1"/>
            <a:r>
              <a:rPr lang="en-US" sz="1800" dirty="0">
                <a:latin typeface="Times New Roman" pitchFamily="18" charset="0"/>
                <a:cs typeface="Times New Roman" pitchFamily="18" charset="0"/>
              </a:rPr>
              <a:t> Green if not needed.</a:t>
            </a:r>
          </a:p>
          <a:p>
            <a:pPr marL="0" indent="0">
              <a:buNone/>
            </a:pPr>
            <a:r>
              <a:rPr lang="en-US" sz="1800" b="1" dirty="0">
                <a:latin typeface="Times New Roman" pitchFamily="18" charset="0"/>
                <a:cs typeface="Times New Roman" pitchFamily="18" charset="0"/>
              </a:rPr>
              <a:t>4. Output Layer: Decision Execution &amp; Visualization</a:t>
            </a:r>
          </a:p>
          <a:p>
            <a:pPr marL="457200" lvl="1" indent="0">
              <a:buNone/>
            </a:pPr>
            <a:r>
              <a:rPr lang="en-US" sz="1800" b="1" dirty="0">
                <a:latin typeface="Times New Roman" pitchFamily="18" charset="0"/>
                <a:cs typeface="Times New Roman" pitchFamily="18" charset="0"/>
              </a:rPr>
              <a:t>Display: </a:t>
            </a:r>
            <a:endParaRPr lang="en-US" sz="1800" dirty="0">
              <a:latin typeface="Times New Roman" pitchFamily="18" charset="0"/>
              <a:cs typeface="Times New Roman" pitchFamily="18" charset="0"/>
            </a:endParaRPr>
          </a:p>
          <a:p>
            <a:pPr lvl="1"/>
            <a:r>
              <a:rPr lang="en-US" sz="1800" dirty="0">
                <a:latin typeface="Times New Roman" pitchFamily="18" charset="0"/>
                <a:cs typeface="Times New Roman" pitchFamily="18" charset="0"/>
              </a:rPr>
              <a:t>  OpenCV window shows:</a:t>
            </a:r>
          </a:p>
          <a:p>
            <a:pPr lvl="1"/>
            <a:r>
              <a:rPr lang="en-US" dirty="0">
                <a:latin typeface="Times New Roman" pitchFamily="18" charset="0"/>
                <a:cs typeface="Times New Roman" pitchFamily="18" charset="0"/>
              </a:rPr>
              <a:t>Annotated video frame</a:t>
            </a:r>
          </a:p>
          <a:p>
            <a:pPr lvl="1"/>
            <a:r>
              <a:rPr lang="en-US" dirty="0">
                <a:latin typeface="Times New Roman" pitchFamily="18" charset="0"/>
                <a:cs typeface="Times New Roman" pitchFamily="18" charset="0"/>
              </a:rPr>
              <a:t>Live counts and timer</a:t>
            </a:r>
          </a:p>
          <a:p>
            <a:pPr lvl="1"/>
            <a:r>
              <a:rPr lang="en-US" dirty="0">
                <a:latin typeface="Times New Roman" pitchFamily="18" charset="0"/>
                <a:cs typeface="Times New Roman" pitchFamily="18" charset="0"/>
              </a:rPr>
              <a:t>Signal status (Red/Green)</a:t>
            </a:r>
          </a:p>
          <a:p>
            <a:pPr marL="457200" lvl="1" indent="0">
              <a:buNone/>
            </a:pPr>
            <a:r>
              <a:rPr lang="en-US" sz="1800" b="1" dirty="0">
                <a:latin typeface="Times New Roman" pitchFamily="18" charset="0"/>
                <a:cs typeface="Times New Roman" pitchFamily="18" charset="0"/>
              </a:rPr>
              <a:t>No Web/Database:</a:t>
            </a:r>
            <a:endParaRPr lang="en-US" sz="1800" dirty="0">
              <a:latin typeface="Times New Roman" pitchFamily="18" charset="0"/>
              <a:cs typeface="Times New Roman" pitchFamily="18" charset="0"/>
            </a:endParaRPr>
          </a:p>
          <a:p>
            <a:pPr lvl="1"/>
            <a:r>
              <a:rPr lang="en-US" sz="1800" dirty="0">
                <a:latin typeface="Times New Roman" pitchFamily="18" charset="0"/>
                <a:cs typeface="Times New Roman" pitchFamily="18" charset="0"/>
              </a:rPr>
              <a:t>This version </a:t>
            </a:r>
            <a:r>
              <a:rPr lang="en-US" sz="1800" b="1" dirty="0">
                <a:latin typeface="Times New Roman" pitchFamily="18" charset="0"/>
                <a:cs typeface="Times New Roman" pitchFamily="18" charset="0"/>
              </a:rPr>
              <a:t>does not store logs or history</a:t>
            </a:r>
            <a:r>
              <a:rPr lang="en-US" sz="1800" dirty="0">
                <a:latin typeface="Times New Roman" pitchFamily="18" charset="0"/>
                <a:cs typeface="Times New Roman" pitchFamily="18" charset="0"/>
              </a:rPr>
              <a:t>.</a:t>
            </a:r>
          </a:p>
          <a:p>
            <a:pPr lvl="1"/>
            <a:r>
              <a:rPr lang="en-US" sz="1800" dirty="0">
                <a:latin typeface="Times New Roman" pitchFamily="18" charset="0"/>
                <a:cs typeface="Times New Roman" pitchFamily="18" charset="0"/>
              </a:rPr>
              <a:t>Purely real-time, visual feedback only.</a:t>
            </a:r>
          </a:p>
          <a:p>
            <a:pPr marL="0" indent="0">
              <a:buNone/>
            </a:pPr>
            <a:endParaRPr lang="en-IN" sz="1800" dirty="0"/>
          </a:p>
        </p:txBody>
      </p:sp>
    </p:spTree>
    <p:extLst>
      <p:ext uri="{BB962C8B-B14F-4D97-AF65-F5344CB8AC3E}">
        <p14:creationId xmlns:p14="http://schemas.microsoft.com/office/powerpoint/2010/main" val="12730118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37B03-0BFE-46FC-17BC-820EF918FBCD}"/>
              </a:ext>
            </a:extLst>
          </p:cNvPr>
          <p:cNvSpPr>
            <a:spLocks noGrp="1"/>
          </p:cNvSpPr>
          <p:nvPr>
            <p:ph type="title"/>
          </p:nvPr>
        </p:nvSpPr>
        <p:spPr>
          <a:xfrm>
            <a:off x="1362391" y="452121"/>
            <a:ext cx="10018713" cy="1031240"/>
          </a:xfrm>
        </p:spPr>
        <p:txBody>
          <a:bodyPr/>
          <a:lstStyle/>
          <a:p>
            <a:r>
              <a:rPr lang="en-IN" b="1" dirty="0">
                <a:latin typeface="Times New Roman" panose="02020603050405020304" pitchFamily="18" charset="0"/>
                <a:cs typeface="Times New Roman" panose="02020603050405020304" pitchFamily="18" charset="0"/>
              </a:rPr>
              <a:t>DESIGN ARCHITECTURE</a:t>
            </a:r>
          </a:p>
        </p:txBody>
      </p:sp>
      <p:pic>
        <p:nvPicPr>
          <p:cNvPr id="6" name="Content Placeholder 5">
            <a:extLst>
              <a:ext uri="{FF2B5EF4-FFF2-40B4-BE49-F238E27FC236}">
                <a16:creationId xmlns:a16="http://schemas.microsoft.com/office/drawing/2014/main" id="{C48BBE1D-24ED-8795-A298-9CF8BF377661}"/>
              </a:ext>
            </a:extLst>
          </p:cNvPr>
          <p:cNvPicPr>
            <a:picLocks noGrp="1" noChangeAspect="1"/>
          </p:cNvPicPr>
          <p:nvPr>
            <p:ph idx="1"/>
          </p:nvPr>
        </p:nvPicPr>
        <p:blipFill>
          <a:blip r:embed="rId2"/>
          <a:stretch>
            <a:fillRect/>
          </a:stretch>
        </p:blipFill>
        <p:spPr>
          <a:xfrm>
            <a:off x="2809188" y="1979630"/>
            <a:ext cx="7324626" cy="3780148"/>
          </a:xfrm>
        </p:spPr>
      </p:pic>
    </p:spTree>
    <p:extLst>
      <p:ext uri="{BB962C8B-B14F-4D97-AF65-F5344CB8AC3E}">
        <p14:creationId xmlns:p14="http://schemas.microsoft.com/office/powerpoint/2010/main" val="23248654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A522B-439C-771C-AF3C-E1735D2B9A00}"/>
              </a:ext>
            </a:extLst>
          </p:cNvPr>
          <p:cNvSpPr>
            <a:spLocks noGrp="1"/>
          </p:cNvSpPr>
          <p:nvPr>
            <p:ph type="title"/>
          </p:nvPr>
        </p:nvSpPr>
        <p:spPr>
          <a:xfrm>
            <a:off x="1484309" y="3035300"/>
            <a:ext cx="10018713" cy="787399"/>
          </a:xfrm>
        </p:spPr>
        <p:txBody>
          <a:bodyPr/>
          <a:lstStyle/>
          <a:p>
            <a:r>
              <a:rPr lang="en-IN" b="1" dirty="0">
                <a:latin typeface="Times New Roman" panose="02020603050405020304" pitchFamily="18" charset="0"/>
                <a:cs typeface="Times New Roman" panose="02020603050405020304" pitchFamily="18" charset="0"/>
              </a:rPr>
              <a:t>UML DIAGRAMS</a:t>
            </a:r>
          </a:p>
        </p:txBody>
      </p:sp>
      <p:sp>
        <p:nvSpPr>
          <p:cNvPr id="7" name="Content Placeholder 6">
            <a:extLst>
              <a:ext uri="{FF2B5EF4-FFF2-40B4-BE49-F238E27FC236}">
                <a16:creationId xmlns:a16="http://schemas.microsoft.com/office/drawing/2014/main" id="{09048936-1068-FEC7-EC81-44F9A437FDCD}"/>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9666280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B2D38-C53C-D0D1-D098-8C0C92661B3C}"/>
              </a:ext>
            </a:extLst>
          </p:cNvPr>
          <p:cNvSpPr>
            <a:spLocks noGrp="1"/>
          </p:cNvSpPr>
          <p:nvPr>
            <p:ph type="title"/>
          </p:nvPr>
        </p:nvSpPr>
        <p:spPr>
          <a:xfrm>
            <a:off x="1403031" y="255649"/>
            <a:ext cx="10018713" cy="716280"/>
          </a:xfrm>
        </p:spPr>
        <p:txBody>
          <a:bodyPr/>
          <a:lstStyle/>
          <a:p>
            <a:r>
              <a:rPr lang="en-IN" b="1" dirty="0">
                <a:latin typeface="Times New Roman" panose="02020603050405020304" pitchFamily="18" charset="0"/>
                <a:cs typeface="Times New Roman" panose="02020603050405020304" pitchFamily="18" charset="0"/>
              </a:rPr>
              <a:t>USE CASE DIAGRAM </a:t>
            </a:r>
          </a:p>
        </p:txBody>
      </p:sp>
      <p:sp>
        <p:nvSpPr>
          <p:cNvPr id="4" name="Content Placeholder 3">
            <a:extLst>
              <a:ext uri="{FF2B5EF4-FFF2-40B4-BE49-F238E27FC236}">
                <a16:creationId xmlns:a16="http://schemas.microsoft.com/office/drawing/2014/main" id="{A84E8E43-71A5-C161-DD24-9E7A014279DE}"/>
              </a:ext>
            </a:extLst>
          </p:cNvPr>
          <p:cNvSpPr>
            <a:spLocks noGrp="1"/>
          </p:cNvSpPr>
          <p:nvPr>
            <p:ph idx="1"/>
          </p:nvPr>
        </p:nvSpPr>
        <p:spPr/>
        <p:txBody>
          <a:bodyPr/>
          <a:lstStyle/>
          <a:p>
            <a:endParaRPr lang="en-IN" dirty="0"/>
          </a:p>
        </p:txBody>
      </p:sp>
      <p:pic>
        <p:nvPicPr>
          <p:cNvPr id="6" name="Picture 5">
            <a:extLst>
              <a:ext uri="{FF2B5EF4-FFF2-40B4-BE49-F238E27FC236}">
                <a16:creationId xmlns:a16="http://schemas.microsoft.com/office/drawing/2014/main" id="{71E4C363-5B9B-FD42-2C77-8BE46EA86B91}"/>
              </a:ext>
            </a:extLst>
          </p:cNvPr>
          <p:cNvPicPr>
            <a:picLocks noChangeAspect="1"/>
          </p:cNvPicPr>
          <p:nvPr/>
        </p:nvPicPr>
        <p:blipFill>
          <a:blip r:embed="rId2"/>
          <a:stretch>
            <a:fillRect/>
          </a:stretch>
        </p:blipFill>
        <p:spPr>
          <a:xfrm>
            <a:off x="5162896" y="1066800"/>
            <a:ext cx="2661540" cy="5639487"/>
          </a:xfrm>
          <a:prstGeom prst="rect">
            <a:avLst/>
          </a:prstGeom>
        </p:spPr>
      </p:pic>
    </p:spTree>
    <p:extLst>
      <p:ext uri="{BB962C8B-B14F-4D97-AF65-F5344CB8AC3E}">
        <p14:creationId xmlns:p14="http://schemas.microsoft.com/office/powerpoint/2010/main" val="27481489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2629-1463-61FF-A596-EC2FF8DD7A07}"/>
              </a:ext>
            </a:extLst>
          </p:cNvPr>
          <p:cNvSpPr>
            <a:spLocks noGrp="1"/>
          </p:cNvSpPr>
          <p:nvPr>
            <p:ph type="title"/>
          </p:nvPr>
        </p:nvSpPr>
        <p:spPr>
          <a:xfrm>
            <a:off x="1372551" y="133808"/>
            <a:ext cx="10018713" cy="932992"/>
          </a:xfrm>
        </p:spPr>
        <p:txBody>
          <a:bodyPr>
            <a:normAutofit/>
          </a:bodyPr>
          <a:lstStyle/>
          <a:p>
            <a:r>
              <a:rPr lang="en-IN" b="1" dirty="0">
                <a:latin typeface="Times New Roman" panose="02020603050405020304" pitchFamily="18" charset="0"/>
                <a:cs typeface="Times New Roman" panose="02020603050405020304" pitchFamily="18" charset="0"/>
              </a:rPr>
              <a:t>CLASS DIAGRAM</a:t>
            </a:r>
          </a:p>
        </p:txBody>
      </p:sp>
      <p:sp>
        <p:nvSpPr>
          <p:cNvPr id="4" name="Content Placeholder 3">
            <a:extLst>
              <a:ext uri="{FF2B5EF4-FFF2-40B4-BE49-F238E27FC236}">
                <a16:creationId xmlns:a16="http://schemas.microsoft.com/office/drawing/2014/main" id="{BB8450CA-38C0-8272-7429-443C6869F2A1}"/>
              </a:ext>
            </a:extLst>
          </p:cNvPr>
          <p:cNvSpPr>
            <a:spLocks noGrp="1"/>
          </p:cNvSpPr>
          <p:nvPr>
            <p:ph idx="1"/>
          </p:nvPr>
        </p:nvSpPr>
        <p:spPr/>
        <p:txBody>
          <a:bodyPr/>
          <a:lstStyle/>
          <a:p>
            <a:endParaRPr lang="en-IN"/>
          </a:p>
        </p:txBody>
      </p:sp>
      <p:pic>
        <p:nvPicPr>
          <p:cNvPr id="3" name="Image 6">
            <a:extLst>
              <a:ext uri="{FF2B5EF4-FFF2-40B4-BE49-F238E27FC236}">
                <a16:creationId xmlns:a16="http://schemas.microsoft.com/office/drawing/2014/main" id="{22E821D1-052E-76DC-D80A-011639DF6D5A}"/>
              </a:ext>
            </a:extLst>
          </p:cNvPr>
          <p:cNvPicPr>
            <a:picLocks/>
          </p:cNvPicPr>
          <p:nvPr/>
        </p:nvPicPr>
        <p:blipFill>
          <a:blip r:embed="rId2" cstate="print"/>
          <a:stretch>
            <a:fillRect/>
          </a:stretch>
        </p:blipFill>
        <p:spPr>
          <a:xfrm>
            <a:off x="3399789" y="1268730"/>
            <a:ext cx="6696317" cy="4320540"/>
          </a:xfrm>
          <a:prstGeom prst="rect">
            <a:avLst/>
          </a:prstGeom>
        </p:spPr>
      </p:pic>
    </p:spTree>
    <p:extLst>
      <p:ext uri="{BB962C8B-B14F-4D97-AF65-F5344CB8AC3E}">
        <p14:creationId xmlns:p14="http://schemas.microsoft.com/office/powerpoint/2010/main" val="1487437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4CFA9-4EA6-E379-52F7-33278235DD5E}"/>
              </a:ext>
            </a:extLst>
          </p:cNvPr>
          <p:cNvSpPr>
            <a:spLocks noGrp="1"/>
          </p:cNvSpPr>
          <p:nvPr>
            <p:ph type="title"/>
          </p:nvPr>
        </p:nvSpPr>
        <p:spPr>
          <a:xfrm>
            <a:off x="1423351" y="177801"/>
            <a:ext cx="10018713" cy="1031240"/>
          </a:xfrm>
        </p:spPr>
        <p:txBody>
          <a:bodyPr/>
          <a:lstStyle/>
          <a:p>
            <a:r>
              <a:rPr lang="en-IN" b="1" dirty="0">
                <a:latin typeface="Times New Roman" panose="02020603050405020304" pitchFamily="18" charset="0"/>
                <a:cs typeface="Times New Roman" panose="02020603050405020304" pitchFamily="18" charset="0"/>
              </a:rPr>
              <a:t>SEQUENCE DIAGRAM </a:t>
            </a:r>
          </a:p>
        </p:txBody>
      </p:sp>
      <p:sp>
        <p:nvSpPr>
          <p:cNvPr id="7" name="Content Placeholder 6">
            <a:extLst>
              <a:ext uri="{FF2B5EF4-FFF2-40B4-BE49-F238E27FC236}">
                <a16:creationId xmlns:a16="http://schemas.microsoft.com/office/drawing/2014/main" id="{FADC7995-8746-A3B7-55B3-9F84D54D936F}"/>
              </a:ext>
            </a:extLst>
          </p:cNvPr>
          <p:cNvSpPr>
            <a:spLocks noGrp="1"/>
          </p:cNvSpPr>
          <p:nvPr>
            <p:ph idx="1"/>
          </p:nvPr>
        </p:nvSpPr>
        <p:spPr/>
        <p:txBody>
          <a:bodyPr/>
          <a:lstStyle/>
          <a:p>
            <a:endParaRPr lang="en-IN"/>
          </a:p>
        </p:txBody>
      </p:sp>
      <p:pic>
        <p:nvPicPr>
          <p:cNvPr id="3" name="Image 8">
            <a:extLst>
              <a:ext uri="{FF2B5EF4-FFF2-40B4-BE49-F238E27FC236}">
                <a16:creationId xmlns:a16="http://schemas.microsoft.com/office/drawing/2014/main" id="{05D99B23-7479-F9E6-02A2-E82397F4121B}"/>
              </a:ext>
            </a:extLst>
          </p:cNvPr>
          <p:cNvPicPr>
            <a:picLocks/>
          </p:cNvPicPr>
          <p:nvPr/>
        </p:nvPicPr>
        <p:blipFill>
          <a:blip r:embed="rId2" cstate="print"/>
          <a:stretch>
            <a:fillRect/>
          </a:stretch>
        </p:blipFill>
        <p:spPr>
          <a:xfrm>
            <a:off x="1951348" y="1640264"/>
            <a:ext cx="8333295" cy="4430598"/>
          </a:xfrm>
          <a:prstGeom prst="rect">
            <a:avLst/>
          </a:prstGeom>
        </p:spPr>
      </p:pic>
    </p:spTree>
    <p:extLst>
      <p:ext uri="{BB962C8B-B14F-4D97-AF65-F5344CB8AC3E}">
        <p14:creationId xmlns:p14="http://schemas.microsoft.com/office/powerpoint/2010/main" val="2445909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3FED30-B1B7-95DB-2F24-4752E36C22E1}"/>
              </a:ext>
            </a:extLst>
          </p:cNvPr>
          <p:cNvSpPr>
            <a:spLocks noGrp="1"/>
          </p:cNvSpPr>
          <p:nvPr>
            <p:ph type="title"/>
          </p:nvPr>
        </p:nvSpPr>
        <p:spPr>
          <a:xfrm>
            <a:off x="1408897" y="5080"/>
            <a:ext cx="10018713" cy="692504"/>
          </a:xfrm>
        </p:spPr>
        <p:txBody>
          <a:bodyPr>
            <a:normAutofit fontScale="90000"/>
          </a:bodyPr>
          <a:lstStyle/>
          <a:p>
            <a:r>
              <a:rPr lang="en-IN" b="1" dirty="0">
                <a:latin typeface="Times New Roman" panose="02020603050405020304" pitchFamily="18" charset="0"/>
                <a:cs typeface="Times New Roman" panose="02020603050405020304" pitchFamily="18" charset="0"/>
              </a:rPr>
              <a:t>ACTIVITY DIAGRAM </a:t>
            </a:r>
          </a:p>
        </p:txBody>
      </p:sp>
      <p:sp>
        <p:nvSpPr>
          <p:cNvPr id="4" name="Content Placeholder 3">
            <a:extLst>
              <a:ext uri="{FF2B5EF4-FFF2-40B4-BE49-F238E27FC236}">
                <a16:creationId xmlns:a16="http://schemas.microsoft.com/office/drawing/2014/main" id="{789A4A00-882F-CEFF-5FDA-C01E123A2EF8}"/>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1DF1028F-88D5-5382-D3E0-331E26366A50}"/>
              </a:ext>
            </a:extLst>
          </p:cNvPr>
          <p:cNvPicPr>
            <a:picLocks noChangeAspect="1"/>
          </p:cNvPicPr>
          <p:nvPr/>
        </p:nvPicPr>
        <p:blipFill>
          <a:blip r:embed="rId2"/>
          <a:stretch>
            <a:fillRect/>
          </a:stretch>
        </p:blipFill>
        <p:spPr>
          <a:xfrm>
            <a:off x="4501784" y="810704"/>
            <a:ext cx="3188431" cy="5679649"/>
          </a:xfrm>
          <a:prstGeom prst="rect">
            <a:avLst/>
          </a:prstGeom>
        </p:spPr>
      </p:pic>
    </p:spTree>
    <p:extLst>
      <p:ext uri="{BB962C8B-B14F-4D97-AF65-F5344CB8AC3E}">
        <p14:creationId xmlns:p14="http://schemas.microsoft.com/office/powerpoint/2010/main" val="27179282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35CE0-7D54-25E3-8AC8-4B35550BB072}"/>
              </a:ext>
            </a:extLst>
          </p:cNvPr>
          <p:cNvSpPr>
            <a:spLocks noGrp="1"/>
          </p:cNvSpPr>
          <p:nvPr>
            <p:ph type="title"/>
          </p:nvPr>
        </p:nvSpPr>
        <p:spPr>
          <a:xfrm>
            <a:off x="1484310" y="819151"/>
            <a:ext cx="10018713" cy="876300"/>
          </a:xfrm>
        </p:spPr>
        <p:txBody>
          <a:bodyPr>
            <a:normAutofit/>
          </a:bodyPr>
          <a:lstStyle/>
          <a:p>
            <a:r>
              <a:rPr lang="en-IN" b="1" dirty="0">
                <a:latin typeface="Times New Roman" panose="02020603050405020304" pitchFamily="18" charset="0"/>
                <a:cs typeface="Times New Roman" panose="02020603050405020304" pitchFamily="18" charset="0"/>
              </a:rPr>
              <a:t>DEPLOYMENT DIAGRAM</a:t>
            </a:r>
          </a:p>
        </p:txBody>
      </p:sp>
      <p:sp>
        <p:nvSpPr>
          <p:cNvPr id="4" name="Content Placeholder 3">
            <a:extLst>
              <a:ext uri="{FF2B5EF4-FFF2-40B4-BE49-F238E27FC236}">
                <a16:creationId xmlns:a16="http://schemas.microsoft.com/office/drawing/2014/main" id="{270EF443-E21D-7EA4-359D-E7C330043E01}"/>
              </a:ext>
            </a:extLst>
          </p:cNvPr>
          <p:cNvSpPr>
            <a:spLocks noGrp="1"/>
          </p:cNvSpPr>
          <p:nvPr>
            <p:ph idx="1"/>
          </p:nvPr>
        </p:nvSpPr>
        <p:spPr/>
        <p:txBody>
          <a:bodyPr/>
          <a:lstStyle/>
          <a:p>
            <a:endParaRPr lang="en-IN"/>
          </a:p>
        </p:txBody>
      </p:sp>
      <p:pic>
        <p:nvPicPr>
          <p:cNvPr id="5" name="Image 10">
            <a:extLst>
              <a:ext uri="{FF2B5EF4-FFF2-40B4-BE49-F238E27FC236}">
                <a16:creationId xmlns:a16="http://schemas.microsoft.com/office/drawing/2014/main" id="{3B1635C9-0400-12E7-3853-7135DFCF774F}"/>
              </a:ext>
            </a:extLst>
          </p:cNvPr>
          <p:cNvPicPr>
            <a:picLocks/>
          </p:cNvPicPr>
          <p:nvPr/>
        </p:nvPicPr>
        <p:blipFill>
          <a:blip r:embed="rId2" cstate="print"/>
          <a:stretch>
            <a:fillRect/>
          </a:stretch>
        </p:blipFill>
        <p:spPr>
          <a:xfrm>
            <a:off x="1715678" y="2130458"/>
            <a:ext cx="8917757" cy="3054284"/>
          </a:xfrm>
          <a:prstGeom prst="rect">
            <a:avLst/>
          </a:prstGeom>
        </p:spPr>
      </p:pic>
    </p:spTree>
    <p:extLst>
      <p:ext uri="{BB962C8B-B14F-4D97-AF65-F5344CB8AC3E}">
        <p14:creationId xmlns:p14="http://schemas.microsoft.com/office/powerpoint/2010/main" val="12018160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417A6-5CF2-0AFD-1DBA-2B8736736369}"/>
              </a:ext>
            </a:extLst>
          </p:cNvPr>
          <p:cNvSpPr>
            <a:spLocks noGrp="1"/>
          </p:cNvSpPr>
          <p:nvPr>
            <p:ph type="title"/>
          </p:nvPr>
        </p:nvSpPr>
        <p:spPr>
          <a:xfrm>
            <a:off x="1484311" y="685800"/>
            <a:ext cx="10018713" cy="822489"/>
          </a:xfrm>
        </p:spPr>
        <p:txBody>
          <a:bodyPr/>
          <a:lstStyle/>
          <a:p>
            <a:r>
              <a:rPr lang="en-IN" dirty="0">
                <a:latin typeface="Times New Roman" panose="02020603050405020304" pitchFamily="18" charset="0"/>
                <a:cs typeface="Times New Roman" panose="02020603050405020304" pitchFamily="18" charset="0"/>
              </a:rPr>
              <a:t>RESULT</a:t>
            </a:r>
          </a:p>
        </p:txBody>
      </p:sp>
      <p:pic>
        <p:nvPicPr>
          <p:cNvPr id="7" name="Content Placeholder 6">
            <a:extLst>
              <a:ext uri="{FF2B5EF4-FFF2-40B4-BE49-F238E27FC236}">
                <a16:creationId xmlns:a16="http://schemas.microsoft.com/office/drawing/2014/main" id="{BD20CA4B-A307-25F4-039C-B68804CD32CF}"/>
              </a:ext>
            </a:extLst>
          </p:cNvPr>
          <p:cNvPicPr>
            <a:picLocks noGrp="1" noChangeAspect="1"/>
          </p:cNvPicPr>
          <p:nvPr>
            <p:ph idx="1"/>
          </p:nvPr>
        </p:nvPicPr>
        <p:blipFill>
          <a:blip r:embed="rId2"/>
          <a:stretch>
            <a:fillRect/>
          </a:stretch>
        </p:blipFill>
        <p:spPr>
          <a:xfrm>
            <a:off x="1484311" y="1928418"/>
            <a:ext cx="4663912" cy="2856646"/>
          </a:xfrm>
        </p:spPr>
      </p:pic>
      <p:pic>
        <p:nvPicPr>
          <p:cNvPr id="9" name="Picture 8">
            <a:extLst>
              <a:ext uri="{FF2B5EF4-FFF2-40B4-BE49-F238E27FC236}">
                <a16:creationId xmlns:a16="http://schemas.microsoft.com/office/drawing/2014/main" id="{47E183F3-D962-215B-17F4-814D81C5CB9E}"/>
              </a:ext>
            </a:extLst>
          </p:cNvPr>
          <p:cNvPicPr>
            <a:picLocks noChangeAspect="1"/>
          </p:cNvPicPr>
          <p:nvPr/>
        </p:nvPicPr>
        <p:blipFill>
          <a:blip r:embed="rId3"/>
          <a:stretch>
            <a:fillRect/>
          </a:stretch>
        </p:blipFill>
        <p:spPr>
          <a:xfrm>
            <a:off x="6422124" y="1830775"/>
            <a:ext cx="5213919" cy="3051932"/>
          </a:xfrm>
          <a:prstGeom prst="rect">
            <a:avLst/>
          </a:prstGeom>
        </p:spPr>
      </p:pic>
      <p:sp>
        <p:nvSpPr>
          <p:cNvPr id="3" name="TextBox 2">
            <a:extLst>
              <a:ext uri="{FF2B5EF4-FFF2-40B4-BE49-F238E27FC236}">
                <a16:creationId xmlns:a16="http://schemas.microsoft.com/office/drawing/2014/main" id="{98B79D9E-E9C3-D23F-5D2E-01990271A925}"/>
              </a:ext>
            </a:extLst>
          </p:cNvPr>
          <p:cNvSpPr txBox="1"/>
          <p:nvPr/>
        </p:nvSpPr>
        <p:spPr>
          <a:xfrm>
            <a:off x="2064470" y="5213023"/>
            <a:ext cx="3421930" cy="369332"/>
          </a:xfrm>
          <a:prstGeom prst="rect">
            <a:avLst/>
          </a:prstGeom>
          <a:noFill/>
        </p:spPr>
        <p:txBody>
          <a:bodyPr wrap="square" rtlCol="0">
            <a:spAutoFit/>
          </a:bodyPr>
          <a:lstStyle/>
          <a:p>
            <a:r>
              <a:rPr lang="en-IN" dirty="0"/>
              <a:t>Fig 1: Initial count and signal</a:t>
            </a:r>
          </a:p>
        </p:txBody>
      </p:sp>
      <p:sp>
        <p:nvSpPr>
          <p:cNvPr id="4" name="TextBox 3">
            <a:extLst>
              <a:ext uri="{FF2B5EF4-FFF2-40B4-BE49-F238E27FC236}">
                <a16:creationId xmlns:a16="http://schemas.microsoft.com/office/drawing/2014/main" id="{62231ED1-C9F9-400B-629A-7E53F06C101C}"/>
              </a:ext>
            </a:extLst>
          </p:cNvPr>
          <p:cNvSpPr txBox="1"/>
          <p:nvPr/>
        </p:nvSpPr>
        <p:spPr>
          <a:xfrm>
            <a:off x="7136091" y="5213023"/>
            <a:ext cx="3421930" cy="369332"/>
          </a:xfrm>
          <a:prstGeom prst="rect">
            <a:avLst/>
          </a:prstGeom>
          <a:noFill/>
        </p:spPr>
        <p:txBody>
          <a:bodyPr wrap="square" rtlCol="0">
            <a:spAutoFit/>
          </a:bodyPr>
          <a:lstStyle/>
          <a:p>
            <a:r>
              <a:rPr lang="en-IN" dirty="0"/>
              <a:t>Fig 2: </a:t>
            </a:r>
            <a:r>
              <a:rPr lang="en-IN" dirty="0" err="1"/>
              <a:t>pedistrain</a:t>
            </a:r>
            <a:r>
              <a:rPr lang="en-IN" dirty="0"/>
              <a:t> count and signal</a:t>
            </a:r>
          </a:p>
        </p:txBody>
      </p:sp>
    </p:spTree>
    <p:extLst>
      <p:ext uri="{BB962C8B-B14F-4D97-AF65-F5344CB8AC3E}">
        <p14:creationId xmlns:p14="http://schemas.microsoft.com/office/powerpoint/2010/main" val="13680646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FA1B4-DBE8-6536-4BD6-FE224FB0F422}"/>
              </a:ext>
            </a:extLst>
          </p:cNvPr>
          <p:cNvSpPr>
            <a:spLocks noGrp="1"/>
          </p:cNvSpPr>
          <p:nvPr>
            <p:ph type="title"/>
          </p:nvPr>
        </p:nvSpPr>
        <p:spPr>
          <a:xfrm>
            <a:off x="1484311" y="685801"/>
            <a:ext cx="10018713" cy="624526"/>
          </a:xfrm>
        </p:spPr>
        <p:txBody>
          <a:bodyPr>
            <a:normAutofit fontScale="90000"/>
          </a:bodyPr>
          <a:lstStyle/>
          <a:p>
            <a:endParaRPr lang="en-IN" dirty="0"/>
          </a:p>
        </p:txBody>
      </p:sp>
      <p:pic>
        <p:nvPicPr>
          <p:cNvPr id="5" name="Content Placeholder 4">
            <a:extLst>
              <a:ext uri="{FF2B5EF4-FFF2-40B4-BE49-F238E27FC236}">
                <a16:creationId xmlns:a16="http://schemas.microsoft.com/office/drawing/2014/main" id="{4B257DB0-314D-8317-9CF8-A5D91F14DB3B}"/>
              </a:ext>
            </a:extLst>
          </p:cNvPr>
          <p:cNvPicPr>
            <a:picLocks noGrp="1" noChangeAspect="1"/>
          </p:cNvPicPr>
          <p:nvPr>
            <p:ph idx="1"/>
          </p:nvPr>
        </p:nvPicPr>
        <p:blipFill>
          <a:blip r:embed="rId2"/>
          <a:stretch>
            <a:fillRect/>
          </a:stretch>
        </p:blipFill>
        <p:spPr>
          <a:xfrm>
            <a:off x="266105" y="1573819"/>
            <a:ext cx="5474819" cy="3472806"/>
          </a:xfrm>
        </p:spPr>
      </p:pic>
      <p:pic>
        <p:nvPicPr>
          <p:cNvPr id="7" name="Picture 6">
            <a:extLst>
              <a:ext uri="{FF2B5EF4-FFF2-40B4-BE49-F238E27FC236}">
                <a16:creationId xmlns:a16="http://schemas.microsoft.com/office/drawing/2014/main" id="{A3E11E9D-2488-58FD-FDEC-9A0270A1364A}"/>
              </a:ext>
            </a:extLst>
          </p:cNvPr>
          <p:cNvPicPr>
            <a:picLocks noChangeAspect="1"/>
          </p:cNvPicPr>
          <p:nvPr/>
        </p:nvPicPr>
        <p:blipFill>
          <a:blip r:embed="rId3"/>
          <a:stretch>
            <a:fillRect/>
          </a:stretch>
        </p:blipFill>
        <p:spPr>
          <a:xfrm>
            <a:off x="6096000" y="1495062"/>
            <a:ext cx="5645394" cy="3551563"/>
          </a:xfrm>
          <a:prstGeom prst="rect">
            <a:avLst/>
          </a:prstGeom>
        </p:spPr>
      </p:pic>
      <p:sp>
        <p:nvSpPr>
          <p:cNvPr id="3" name="TextBox 2">
            <a:extLst>
              <a:ext uri="{FF2B5EF4-FFF2-40B4-BE49-F238E27FC236}">
                <a16:creationId xmlns:a16="http://schemas.microsoft.com/office/drawing/2014/main" id="{04D9E8CE-3747-3A89-0CF2-54236FD6B16B}"/>
              </a:ext>
            </a:extLst>
          </p:cNvPr>
          <p:cNvSpPr txBox="1"/>
          <p:nvPr/>
        </p:nvSpPr>
        <p:spPr>
          <a:xfrm>
            <a:off x="895546" y="5279010"/>
            <a:ext cx="3883844" cy="369332"/>
          </a:xfrm>
          <a:prstGeom prst="rect">
            <a:avLst/>
          </a:prstGeom>
          <a:noFill/>
        </p:spPr>
        <p:txBody>
          <a:bodyPr wrap="square" rtlCol="0">
            <a:spAutoFit/>
          </a:bodyPr>
          <a:lstStyle/>
          <a:p>
            <a:r>
              <a:rPr lang="en-IN" dirty="0"/>
              <a:t>Fig 3: </a:t>
            </a:r>
            <a:r>
              <a:rPr lang="en-IN" dirty="0" err="1"/>
              <a:t>pedistrain</a:t>
            </a:r>
            <a:r>
              <a:rPr lang="en-IN" dirty="0"/>
              <a:t> count and signal </a:t>
            </a:r>
          </a:p>
        </p:txBody>
      </p:sp>
      <p:sp>
        <p:nvSpPr>
          <p:cNvPr id="4" name="TextBox 3">
            <a:extLst>
              <a:ext uri="{FF2B5EF4-FFF2-40B4-BE49-F238E27FC236}">
                <a16:creationId xmlns:a16="http://schemas.microsoft.com/office/drawing/2014/main" id="{7E2065C8-5D97-2A69-6964-966E5C451434}"/>
              </a:ext>
            </a:extLst>
          </p:cNvPr>
          <p:cNvSpPr txBox="1"/>
          <p:nvPr/>
        </p:nvSpPr>
        <p:spPr>
          <a:xfrm>
            <a:off x="6777872" y="5279010"/>
            <a:ext cx="3883844" cy="369332"/>
          </a:xfrm>
          <a:prstGeom prst="rect">
            <a:avLst/>
          </a:prstGeom>
          <a:noFill/>
        </p:spPr>
        <p:txBody>
          <a:bodyPr wrap="square" rtlCol="0">
            <a:spAutoFit/>
          </a:bodyPr>
          <a:lstStyle/>
          <a:p>
            <a:r>
              <a:rPr lang="en-IN" dirty="0"/>
              <a:t>Fig 4: </a:t>
            </a:r>
            <a:r>
              <a:rPr lang="en-IN" dirty="0" err="1"/>
              <a:t>pedistrain</a:t>
            </a:r>
            <a:r>
              <a:rPr lang="en-IN" dirty="0"/>
              <a:t> count and signal </a:t>
            </a:r>
          </a:p>
        </p:txBody>
      </p:sp>
    </p:spTree>
    <p:extLst>
      <p:ext uri="{BB962C8B-B14F-4D97-AF65-F5344CB8AC3E}">
        <p14:creationId xmlns:p14="http://schemas.microsoft.com/office/powerpoint/2010/main" val="2868458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C74B1-DAE0-D6AC-4AE1-3C8B0A71283E}"/>
              </a:ext>
            </a:extLst>
          </p:cNvPr>
          <p:cNvSpPr>
            <a:spLocks noGrp="1"/>
          </p:cNvSpPr>
          <p:nvPr>
            <p:ph type="title"/>
          </p:nvPr>
        </p:nvSpPr>
        <p:spPr>
          <a:xfrm>
            <a:off x="1484310" y="214461"/>
            <a:ext cx="10018713" cy="765928"/>
          </a:xfrm>
        </p:spPr>
        <p:txBody>
          <a:bodyPr>
            <a:normAutofit/>
          </a:bodyPr>
          <a:lstStyle/>
          <a:p>
            <a:r>
              <a:rPr lang="en-US" b="1" dirty="0">
                <a:latin typeface="Times New Roman" panose="02020603050405020304" pitchFamily="18" charset="0"/>
                <a:cs typeface="Times New Roman" panose="02020603050405020304" pitchFamily="18" charset="0"/>
              </a:rPr>
              <a:t>CONTENTS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2F52716-E348-D413-C933-C49D812620FB}"/>
              </a:ext>
            </a:extLst>
          </p:cNvPr>
          <p:cNvSpPr>
            <a:spLocks noGrp="1"/>
          </p:cNvSpPr>
          <p:nvPr>
            <p:ph idx="1"/>
          </p:nvPr>
        </p:nvSpPr>
        <p:spPr>
          <a:xfrm>
            <a:off x="1484310" y="1178351"/>
            <a:ext cx="10018713" cy="5392130"/>
          </a:xfrm>
        </p:spPr>
        <p:txBody>
          <a:bodyPr>
            <a:normAutofit fontScale="62500" lnSpcReduction="20000"/>
          </a:bodyPr>
          <a:lstStyle/>
          <a:p>
            <a:pPr marL="457200" indent="-457200">
              <a:buFont typeface="+mj-lt"/>
              <a:buAutoNum type="arabicPeriod"/>
            </a:pPr>
            <a:r>
              <a:rPr lang="en-US" dirty="0">
                <a:latin typeface="Times New Roman" panose="02020603050405020304" pitchFamily="18" charset="0"/>
                <a:cs typeface="Times New Roman" panose="02020603050405020304" pitchFamily="18" charset="0"/>
              </a:rPr>
              <a:t>Abstract</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Introduction</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Existing System</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Proposed System</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Applications</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Software and Hardware Requirements</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Literature Survey</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Problem Statement</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Objectives</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Module Description</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Algorithms</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Design Architecture and UML Diagrams</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Result</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Test Cases</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Conclusion and Future Enhancement</a:t>
            </a:r>
          </a:p>
          <a:p>
            <a:pPr marL="457200" indent="-457200">
              <a:buFont typeface="+mj-lt"/>
              <a:buAutoNum type="arabicPeriod"/>
            </a:pPr>
            <a:r>
              <a:rPr lang="en-US" dirty="0">
                <a:latin typeface="Times New Roman" panose="02020603050405020304" pitchFamily="18" charset="0"/>
                <a:cs typeface="Times New Roman" panose="02020603050405020304" pitchFamily="18" charset="0"/>
              </a:rPr>
              <a:t>References</a:t>
            </a:r>
          </a:p>
          <a:p>
            <a:pPr marL="457200" indent="-457200">
              <a:buFont typeface="+mj-lt"/>
              <a:buAutoNum type="arabicPeriod"/>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988677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1B93D-5016-48B4-09CB-B5E71F55DD84}"/>
              </a:ext>
            </a:extLst>
          </p:cNvPr>
          <p:cNvSpPr>
            <a:spLocks noGrp="1"/>
          </p:cNvSpPr>
          <p:nvPr>
            <p:ph type="title"/>
          </p:nvPr>
        </p:nvSpPr>
        <p:spPr>
          <a:xfrm>
            <a:off x="1484311" y="685800"/>
            <a:ext cx="10018713" cy="784781"/>
          </a:xfrm>
        </p:spPr>
        <p:txBody>
          <a:bodyPr/>
          <a:lstStyle/>
          <a:p>
            <a:endParaRPr lang="en-IN" dirty="0"/>
          </a:p>
        </p:txBody>
      </p:sp>
      <p:pic>
        <p:nvPicPr>
          <p:cNvPr id="7" name="Picture 6">
            <a:extLst>
              <a:ext uri="{FF2B5EF4-FFF2-40B4-BE49-F238E27FC236}">
                <a16:creationId xmlns:a16="http://schemas.microsoft.com/office/drawing/2014/main" id="{5017C43D-5D28-FC54-CC37-266973966434}"/>
              </a:ext>
            </a:extLst>
          </p:cNvPr>
          <p:cNvPicPr>
            <a:picLocks noChangeAspect="1"/>
          </p:cNvPicPr>
          <p:nvPr/>
        </p:nvPicPr>
        <p:blipFill>
          <a:blip r:embed="rId2"/>
          <a:stretch>
            <a:fillRect/>
          </a:stretch>
        </p:blipFill>
        <p:spPr>
          <a:xfrm>
            <a:off x="6637129" y="1740817"/>
            <a:ext cx="5300975" cy="3100257"/>
          </a:xfrm>
          <a:prstGeom prst="rect">
            <a:avLst/>
          </a:prstGeom>
        </p:spPr>
      </p:pic>
      <p:sp>
        <p:nvSpPr>
          <p:cNvPr id="4" name="Content Placeholder 3">
            <a:extLst>
              <a:ext uri="{FF2B5EF4-FFF2-40B4-BE49-F238E27FC236}">
                <a16:creationId xmlns:a16="http://schemas.microsoft.com/office/drawing/2014/main" id="{466F051F-BA3C-7861-4281-FBDEC093F943}"/>
              </a:ext>
            </a:extLst>
          </p:cNvPr>
          <p:cNvSpPr>
            <a:spLocks noGrp="1"/>
          </p:cNvSpPr>
          <p:nvPr>
            <p:ph idx="1"/>
          </p:nvPr>
        </p:nvSpPr>
        <p:spPr>
          <a:xfrm>
            <a:off x="1484310" y="2666999"/>
            <a:ext cx="10018713" cy="3124201"/>
          </a:xfrm>
        </p:spPr>
        <p:txBody>
          <a:bodyPr/>
          <a:lstStyle/>
          <a:p>
            <a:endParaRPr lang="en-IN" dirty="0"/>
          </a:p>
        </p:txBody>
      </p:sp>
      <p:pic>
        <p:nvPicPr>
          <p:cNvPr id="8" name="Picture 7">
            <a:extLst>
              <a:ext uri="{FF2B5EF4-FFF2-40B4-BE49-F238E27FC236}">
                <a16:creationId xmlns:a16="http://schemas.microsoft.com/office/drawing/2014/main" id="{8CCAA0F4-23F2-B51A-918A-0D3F24499B0F}"/>
              </a:ext>
            </a:extLst>
          </p:cNvPr>
          <p:cNvPicPr>
            <a:picLocks noChangeAspect="1"/>
          </p:cNvPicPr>
          <p:nvPr/>
        </p:nvPicPr>
        <p:blipFill>
          <a:blip r:embed="rId3"/>
          <a:stretch>
            <a:fillRect/>
          </a:stretch>
        </p:blipFill>
        <p:spPr>
          <a:xfrm>
            <a:off x="981058" y="1619041"/>
            <a:ext cx="5206335" cy="3222034"/>
          </a:xfrm>
          <a:prstGeom prst="rect">
            <a:avLst/>
          </a:prstGeom>
        </p:spPr>
      </p:pic>
      <p:sp>
        <p:nvSpPr>
          <p:cNvPr id="9" name="TextBox 8">
            <a:extLst>
              <a:ext uri="{FF2B5EF4-FFF2-40B4-BE49-F238E27FC236}">
                <a16:creationId xmlns:a16="http://schemas.microsoft.com/office/drawing/2014/main" id="{054E7BE6-D749-8A30-2EFA-76178A33F37E}"/>
              </a:ext>
            </a:extLst>
          </p:cNvPr>
          <p:cNvSpPr txBox="1"/>
          <p:nvPr/>
        </p:nvSpPr>
        <p:spPr>
          <a:xfrm>
            <a:off x="1894788" y="5147035"/>
            <a:ext cx="3610466" cy="369332"/>
          </a:xfrm>
          <a:prstGeom prst="rect">
            <a:avLst/>
          </a:prstGeom>
          <a:noFill/>
        </p:spPr>
        <p:txBody>
          <a:bodyPr wrap="square" rtlCol="0">
            <a:spAutoFit/>
          </a:bodyPr>
          <a:lstStyle/>
          <a:p>
            <a:r>
              <a:rPr lang="en-IN" dirty="0"/>
              <a:t>Fig 5: </a:t>
            </a:r>
            <a:r>
              <a:rPr lang="en-IN" dirty="0" err="1"/>
              <a:t>vechicle</a:t>
            </a:r>
            <a:r>
              <a:rPr lang="en-IN" dirty="0"/>
              <a:t> count and signal </a:t>
            </a:r>
          </a:p>
        </p:txBody>
      </p:sp>
      <p:sp>
        <p:nvSpPr>
          <p:cNvPr id="11" name="TextBox 10">
            <a:extLst>
              <a:ext uri="{FF2B5EF4-FFF2-40B4-BE49-F238E27FC236}">
                <a16:creationId xmlns:a16="http://schemas.microsoft.com/office/drawing/2014/main" id="{9304C3A6-DB1B-334D-589C-F636459DF626}"/>
              </a:ext>
            </a:extLst>
          </p:cNvPr>
          <p:cNvSpPr txBox="1"/>
          <p:nvPr/>
        </p:nvSpPr>
        <p:spPr>
          <a:xfrm>
            <a:off x="7305773" y="5081047"/>
            <a:ext cx="3610466" cy="369332"/>
          </a:xfrm>
          <a:prstGeom prst="rect">
            <a:avLst/>
          </a:prstGeom>
          <a:noFill/>
        </p:spPr>
        <p:txBody>
          <a:bodyPr wrap="square" rtlCol="0">
            <a:spAutoFit/>
          </a:bodyPr>
          <a:lstStyle/>
          <a:p>
            <a:r>
              <a:rPr lang="en-IN" dirty="0"/>
              <a:t>Fig 6: </a:t>
            </a:r>
            <a:r>
              <a:rPr lang="en-IN" dirty="0" err="1"/>
              <a:t>vechicle</a:t>
            </a:r>
            <a:r>
              <a:rPr lang="en-IN" dirty="0"/>
              <a:t> count and signal </a:t>
            </a:r>
          </a:p>
        </p:txBody>
      </p:sp>
    </p:spTree>
    <p:extLst>
      <p:ext uri="{BB962C8B-B14F-4D97-AF65-F5344CB8AC3E}">
        <p14:creationId xmlns:p14="http://schemas.microsoft.com/office/powerpoint/2010/main" val="33059599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3C7FF-61B8-CD1B-0D49-E75F03D0B501}"/>
              </a:ext>
            </a:extLst>
          </p:cNvPr>
          <p:cNvSpPr>
            <a:spLocks noGrp="1"/>
          </p:cNvSpPr>
          <p:nvPr>
            <p:ph type="title"/>
          </p:nvPr>
        </p:nvSpPr>
        <p:spPr>
          <a:xfrm rot="10800000" flipV="1">
            <a:off x="1484312" y="395927"/>
            <a:ext cx="9592184" cy="289874"/>
          </a:xfrm>
        </p:spPr>
        <p:txBody>
          <a:bodyPr>
            <a:normAutofit fontScale="90000"/>
          </a:bodyPr>
          <a:lstStyle/>
          <a:p>
            <a:r>
              <a:rPr lang="en-US" b="1" dirty="0">
                <a:latin typeface="Times New Roman" panose="02020603050405020304" pitchFamily="18" charset="0"/>
                <a:cs typeface="Times New Roman" panose="02020603050405020304" pitchFamily="18" charset="0"/>
              </a:rPr>
              <a:t>TEST CASES</a:t>
            </a:r>
            <a:endParaRPr lang="en-IN" b="1" dirty="0">
              <a:latin typeface="Times New Roman" panose="02020603050405020304" pitchFamily="18" charset="0"/>
              <a:cs typeface="Times New Roman" panose="02020603050405020304" pitchFamily="18" charset="0"/>
            </a:endParaRPr>
          </a:p>
        </p:txBody>
      </p:sp>
      <p:graphicFrame>
        <p:nvGraphicFramePr>
          <p:cNvPr id="9" name="Content Placeholder 8">
            <a:extLst>
              <a:ext uri="{FF2B5EF4-FFF2-40B4-BE49-F238E27FC236}">
                <a16:creationId xmlns:a16="http://schemas.microsoft.com/office/drawing/2014/main" id="{7CFDE14C-51F3-2270-5165-3B1D1BE1B795}"/>
              </a:ext>
            </a:extLst>
          </p:cNvPr>
          <p:cNvGraphicFramePr>
            <a:graphicFrameLocks noGrp="1"/>
          </p:cNvGraphicFramePr>
          <p:nvPr>
            <p:ph idx="1"/>
            <p:extLst>
              <p:ext uri="{D42A27DB-BD31-4B8C-83A1-F6EECF244321}">
                <p14:modId xmlns:p14="http://schemas.microsoft.com/office/powerpoint/2010/main" val="534769428"/>
              </p:ext>
            </p:extLst>
          </p:nvPr>
        </p:nvGraphicFramePr>
        <p:xfrm>
          <a:off x="971550" y="847724"/>
          <a:ext cx="10315574" cy="5534026"/>
        </p:xfrm>
        <a:graphic>
          <a:graphicData uri="http://schemas.openxmlformats.org/drawingml/2006/table">
            <a:tbl>
              <a:tblPr firstRow="1" bandRow="1">
                <a:tableStyleId>{073A0DAA-6AF3-43AB-8588-CEC1D06C72B9}</a:tableStyleId>
              </a:tblPr>
              <a:tblGrid>
                <a:gridCol w="1057275">
                  <a:extLst>
                    <a:ext uri="{9D8B030D-6E8A-4147-A177-3AD203B41FA5}">
                      <a16:colId xmlns:a16="http://schemas.microsoft.com/office/drawing/2014/main" val="20783140"/>
                    </a:ext>
                  </a:extLst>
                </a:gridCol>
                <a:gridCol w="1743075">
                  <a:extLst>
                    <a:ext uri="{9D8B030D-6E8A-4147-A177-3AD203B41FA5}">
                      <a16:colId xmlns:a16="http://schemas.microsoft.com/office/drawing/2014/main" val="3261898519"/>
                    </a:ext>
                  </a:extLst>
                </a:gridCol>
                <a:gridCol w="2354504">
                  <a:extLst>
                    <a:ext uri="{9D8B030D-6E8A-4147-A177-3AD203B41FA5}">
                      <a16:colId xmlns:a16="http://schemas.microsoft.com/office/drawing/2014/main" val="2075119330"/>
                    </a:ext>
                  </a:extLst>
                </a:gridCol>
                <a:gridCol w="2246071">
                  <a:extLst>
                    <a:ext uri="{9D8B030D-6E8A-4147-A177-3AD203B41FA5}">
                      <a16:colId xmlns:a16="http://schemas.microsoft.com/office/drawing/2014/main" val="483268353"/>
                    </a:ext>
                  </a:extLst>
                </a:gridCol>
                <a:gridCol w="1194409">
                  <a:extLst>
                    <a:ext uri="{9D8B030D-6E8A-4147-A177-3AD203B41FA5}">
                      <a16:colId xmlns:a16="http://schemas.microsoft.com/office/drawing/2014/main" val="2774812396"/>
                    </a:ext>
                  </a:extLst>
                </a:gridCol>
                <a:gridCol w="1720240">
                  <a:extLst>
                    <a:ext uri="{9D8B030D-6E8A-4147-A177-3AD203B41FA5}">
                      <a16:colId xmlns:a16="http://schemas.microsoft.com/office/drawing/2014/main" val="3564315989"/>
                    </a:ext>
                  </a:extLst>
                </a:gridCol>
              </a:tblGrid>
              <a:tr h="545608">
                <a:tc>
                  <a:txBody>
                    <a:bodyPr/>
                    <a:lstStyle/>
                    <a:p>
                      <a:r>
                        <a:rPr lang="en-IN" sz="1600" b="1" dirty="0">
                          <a:latin typeface="Times New Roman" panose="02020603050405020304" pitchFamily="18" charset="0"/>
                          <a:cs typeface="Times New Roman" panose="02020603050405020304" pitchFamily="18" charset="0"/>
                        </a:rPr>
                        <a:t>S . NO</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IN" sz="1600" b="1"/>
                        <a:t>Test Scenario</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IN" sz="1600" b="1" dirty="0"/>
                        <a:t>Expected Result</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IN" sz="1600" b="1"/>
                        <a:t>Actual Result</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IN" sz="1600" b="1"/>
                        <a:t>(Pass/Fail)</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IN" sz="1600" b="1"/>
                        <a:t>Remarks</a:t>
                      </a:r>
                      <a:endParaRPr lang="en-IN" sz="16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889986889"/>
                  </a:ext>
                </a:extLst>
              </a:tr>
              <a:tr h="1013273">
                <a:tc>
                  <a:txBody>
                    <a:bodyPr/>
                    <a:lstStyle/>
                    <a:p>
                      <a:r>
                        <a:rPr lang="en-IN" sz="1600" dirty="0">
                          <a:latin typeface="Times New Roman" panose="02020603050405020304" pitchFamily="18" charset="0"/>
                          <a:cs typeface="Times New Roman" panose="02020603050405020304" pitchFamily="18" charset="0"/>
                        </a:rPr>
                        <a:t>1.</a:t>
                      </a:r>
                    </a:p>
                  </a:txBody>
                  <a:tcPr anchor="ctr"/>
                </a:tc>
                <a:tc>
                  <a:txBody>
                    <a:bodyPr/>
                    <a:lstStyle/>
                    <a:p>
                      <a:r>
                        <a:rPr lang="en-IN" sz="1600" dirty="0"/>
                        <a:t>Pedestrian count</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US" sz="1600"/>
                        <a:t>Should display count of pedestrians</a:t>
                      </a:r>
                      <a:endParaRPr lang="en-US" sz="1600">
                        <a:latin typeface="Times New Roman" panose="02020603050405020304" pitchFamily="18" charset="0"/>
                        <a:cs typeface="Times New Roman" panose="02020603050405020304" pitchFamily="18" charset="0"/>
                      </a:endParaRPr>
                    </a:p>
                  </a:txBody>
                  <a:tcPr anchor="ctr"/>
                </a:tc>
                <a:tc>
                  <a:txBody>
                    <a:bodyPr/>
                    <a:lstStyle/>
                    <a:p>
                      <a:r>
                        <a:rPr lang="en-US" sz="1600" dirty="0"/>
                        <a:t>Displays accurate count in each frame</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IN" sz="1600"/>
                        <a:t>PASS</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IN" sz="1600"/>
                        <a:t>Successfully executed</a:t>
                      </a:r>
                      <a:endParaRPr lang="en-IN" sz="16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562824051"/>
                  </a:ext>
                </a:extLst>
              </a:tr>
              <a:tr h="1013273">
                <a:tc>
                  <a:txBody>
                    <a:bodyPr/>
                    <a:lstStyle/>
                    <a:p>
                      <a:r>
                        <a:rPr lang="en-IN" sz="1600" dirty="0">
                          <a:latin typeface="Times New Roman" panose="02020603050405020304" pitchFamily="18" charset="0"/>
                          <a:cs typeface="Times New Roman" panose="02020603050405020304" pitchFamily="18" charset="0"/>
                        </a:rPr>
                        <a:t>2.</a:t>
                      </a:r>
                    </a:p>
                  </a:txBody>
                  <a:tcPr anchor="ctr"/>
                </a:tc>
                <a:tc>
                  <a:txBody>
                    <a:bodyPr/>
                    <a:lstStyle/>
                    <a:p>
                      <a:r>
                        <a:rPr lang="en-IN" sz="1600" dirty="0"/>
                        <a:t>Vehicle count</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US" sz="1600"/>
                        <a:t>Should display count of Vehicles</a:t>
                      </a:r>
                      <a:endParaRPr lang="en-US" sz="1600">
                        <a:latin typeface="Times New Roman" panose="02020603050405020304" pitchFamily="18" charset="0"/>
                        <a:cs typeface="Times New Roman" panose="02020603050405020304" pitchFamily="18" charset="0"/>
                      </a:endParaRPr>
                    </a:p>
                  </a:txBody>
                  <a:tcPr anchor="ctr"/>
                </a:tc>
                <a:tc>
                  <a:txBody>
                    <a:bodyPr/>
                    <a:lstStyle/>
                    <a:p>
                      <a:r>
                        <a:rPr lang="en-US" sz="1600"/>
                        <a:t>Displays accurate count in each frame</a:t>
                      </a:r>
                      <a:endParaRPr lang="en-US" sz="1600">
                        <a:latin typeface="Times New Roman" panose="02020603050405020304" pitchFamily="18" charset="0"/>
                        <a:cs typeface="Times New Roman" panose="02020603050405020304" pitchFamily="18" charset="0"/>
                      </a:endParaRPr>
                    </a:p>
                  </a:txBody>
                  <a:tcPr anchor="ctr"/>
                </a:tc>
                <a:tc>
                  <a:txBody>
                    <a:bodyPr/>
                    <a:lstStyle/>
                    <a:p>
                      <a:r>
                        <a:rPr lang="en-IN" sz="1600"/>
                        <a:t>PASS</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IN" sz="1600"/>
                        <a:t>Successfully executed</a:t>
                      </a:r>
                      <a:endParaRPr lang="en-IN" sz="16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61876385"/>
                  </a:ext>
                </a:extLst>
              </a:tr>
              <a:tr h="1480936">
                <a:tc>
                  <a:txBody>
                    <a:bodyPr/>
                    <a:lstStyle/>
                    <a:p>
                      <a:r>
                        <a:rPr lang="en-IN" sz="1600" dirty="0">
                          <a:latin typeface="Times New Roman" panose="02020603050405020304" pitchFamily="18" charset="0"/>
                          <a:cs typeface="Times New Roman" panose="02020603050405020304" pitchFamily="18" charset="0"/>
                        </a:rPr>
                        <a:t>3.</a:t>
                      </a:r>
                    </a:p>
                  </a:txBody>
                  <a:tcPr anchor="ctr"/>
                </a:tc>
                <a:tc>
                  <a:txBody>
                    <a:bodyPr/>
                    <a:lstStyle/>
                    <a:p>
                      <a:r>
                        <a:rPr lang="en-IN" sz="1600"/>
                        <a:t>Time for Red signal</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US" sz="1600" dirty="0"/>
                        <a:t>Must calculate and display signal duration based on counts</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a:t>Displays the approximate red signal duration</a:t>
                      </a:r>
                      <a:endParaRPr lang="en-US" sz="1600">
                        <a:latin typeface="Times New Roman" panose="02020603050405020304" pitchFamily="18" charset="0"/>
                        <a:cs typeface="Times New Roman" panose="02020603050405020304" pitchFamily="18" charset="0"/>
                      </a:endParaRPr>
                    </a:p>
                  </a:txBody>
                  <a:tcPr anchor="ctr"/>
                </a:tc>
                <a:tc>
                  <a:txBody>
                    <a:bodyPr/>
                    <a:lstStyle/>
                    <a:p>
                      <a:r>
                        <a:rPr lang="en-IN" sz="1600"/>
                        <a:t>PASS</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US" sz="1600" dirty="0"/>
                        <a:t>Executed and displayed as expected</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564382872"/>
                  </a:ext>
                </a:extLst>
              </a:tr>
              <a:tr h="1480936">
                <a:tc>
                  <a:txBody>
                    <a:bodyPr/>
                    <a:lstStyle/>
                    <a:p>
                      <a:r>
                        <a:rPr lang="en-IN" sz="1600" dirty="0">
                          <a:latin typeface="Times New Roman" panose="02020603050405020304" pitchFamily="18" charset="0"/>
                          <a:cs typeface="Times New Roman" panose="02020603050405020304" pitchFamily="18" charset="0"/>
                        </a:rPr>
                        <a:t>4.</a:t>
                      </a:r>
                    </a:p>
                  </a:txBody>
                  <a:tcPr anchor="ctr"/>
                </a:tc>
                <a:tc>
                  <a:txBody>
                    <a:bodyPr/>
                    <a:lstStyle/>
                    <a:p>
                      <a:r>
                        <a:rPr lang="en-IN" sz="1600" dirty="0"/>
                        <a:t>Frames display</a:t>
                      </a:r>
                      <a:endParaRPr lang="en-IN" sz="1600" dirty="0">
                        <a:latin typeface="Times New Roman" panose="02020603050405020304" pitchFamily="18" charset="0"/>
                        <a:cs typeface="Times New Roman" panose="02020603050405020304" pitchFamily="18" charset="0"/>
                      </a:endParaRPr>
                    </a:p>
                  </a:txBody>
                  <a:tcPr anchor="ctr"/>
                </a:tc>
                <a:tc>
                  <a:txBody>
                    <a:bodyPr/>
                    <a:lstStyle/>
                    <a:p>
                      <a:r>
                        <a:rPr lang="en-US" sz="1600" dirty="0"/>
                        <a:t>Should identify vehicles and pedestrians using frames</a:t>
                      </a:r>
                      <a:endParaRPr lang="en-US" sz="1600" dirty="0">
                        <a:latin typeface="Times New Roman" panose="02020603050405020304" pitchFamily="18" charset="0"/>
                        <a:cs typeface="Times New Roman" panose="02020603050405020304" pitchFamily="18" charset="0"/>
                      </a:endParaRPr>
                    </a:p>
                  </a:txBody>
                  <a:tcPr anchor="ctr"/>
                </a:tc>
                <a:tc>
                  <a:txBody>
                    <a:bodyPr/>
                    <a:lstStyle/>
                    <a:p>
                      <a:r>
                        <a:rPr lang="en-US" sz="1600"/>
                        <a:t>Pedestrians and vehicles are identified using green and blue frames</a:t>
                      </a:r>
                      <a:endParaRPr lang="en-US" sz="1600">
                        <a:latin typeface="Times New Roman" panose="02020603050405020304" pitchFamily="18" charset="0"/>
                        <a:cs typeface="Times New Roman" panose="02020603050405020304" pitchFamily="18" charset="0"/>
                      </a:endParaRPr>
                    </a:p>
                  </a:txBody>
                  <a:tcPr anchor="ctr"/>
                </a:tc>
                <a:tc>
                  <a:txBody>
                    <a:bodyPr/>
                    <a:lstStyle/>
                    <a:p>
                      <a:r>
                        <a:rPr lang="en-IN" sz="1600"/>
                        <a:t>PASS</a:t>
                      </a:r>
                      <a:endParaRPr lang="en-IN" sz="1600">
                        <a:latin typeface="Times New Roman" panose="02020603050405020304" pitchFamily="18" charset="0"/>
                        <a:cs typeface="Times New Roman" panose="02020603050405020304" pitchFamily="18" charset="0"/>
                      </a:endParaRPr>
                    </a:p>
                  </a:txBody>
                  <a:tcPr anchor="ctr"/>
                </a:tc>
                <a:tc>
                  <a:txBody>
                    <a:bodyPr/>
                    <a:lstStyle/>
                    <a:p>
                      <a:r>
                        <a:rPr lang="en-US" sz="1600" dirty="0"/>
                        <a:t>The frames are displayed accurately</a:t>
                      </a:r>
                      <a:endParaRPr lang="en-US" sz="16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62233795"/>
                  </a:ext>
                </a:extLst>
              </a:tr>
            </a:tbl>
          </a:graphicData>
        </a:graphic>
      </p:graphicFrame>
    </p:spTree>
    <p:extLst>
      <p:ext uri="{BB962C8B-B14F-4D97-AF65-F5344CB8AC3E}">
        <p14:creationId xmlns:p14="http://schemas.microsoft.com/office/powerpoint/2010/main" val="32190153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48407-D6B1-5B70-6FC9-2F7430ABD379}"/>
              </a:ext>
            </a:extLst>
          </p:cNvPr>
          <p:cNvSpPr>
            <a:spLocks noGrp="1"/>
          </p:cNvSpPr>
          <p:nvPr>
            <p:ph type="title"/>
          </p:nvPr>
        </p:nvSpPr>
        <p:spPr>
          <a:xfrm>
            <a:off x="1484310" y="1045199"/>
            <a:ext cx="10018713" cy="926184"/>
          </a:xfrm>
        </p:spPr>
        <p:txBody>
          <a:bodyPr/>
          <a:lstStyle/>
          <a:p>
            <a:r>
              <a:rPr lang="en-IN"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1EEE2963-E3B1-0B42-7ABF-E3DF4C6EC3C0}"/>
              </a:ext>
            </a:extLst>
          </p:cNvPr>
          <p:cNvSpPr>
            <a:spLocks noGrp="1"/>
          </p:cNvSpPr>
          <p:nvPr>
            <p:ph idx="1"/>
          </p:nvPr>
        </p:nvSpPr>
        <p:spPr>
          <a:xfrm>
            <a:off x="1484310" y="1508291"/>
            <a:ext cx="10018713" cy="4282910"/>
          </a:xfrm>
        </p:spPr>
        <p:txBody>
          <a:bodyPr>
            <a:normAutofit/>
          </a:bodyPr>
          <a:lstStyle/>
          <a:p>
            <a:pPr marL="0" indent="0" algn="just">
              <a:lnSpc>
                <a:spcPct val="150000"/>
              </a:lnSpc>
              <a:buNone/>
            </a:pPr>
            <a:r>
              <a:rPr lang="en-US" sz="1800" dirty="0"/>
              <a:t>The smart traffic light control system uses YOLOv3-based object detection to create a smart, real-time traffic light control system. It detects vehicles and pedestrians from video, calculates optimal red light durations dynamically, and displays results via a live video feed and web dashboard. By automating signal timing based on actual traffic conditions, it reduces congestion.</a:t>
            </a:r>
            <a:endParaRPr lang="en-IN" sz="1800" dirty="0"/>
          </a:p>
        </p:txBody>
      </p:sp>
    </p:spTree>
    <p:extLst>
      <p:ext uri="{BB962C8B-B14F-4D97-AF65-F5344CB8AC3E}">
        <p14:creationId xmlns:p14="http://schemas.microsoft.com/office/powerpoint/2010/main" val="12897617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FCE69-D10E-3B1A-7125-553B053AD373}"/>
              </a:ext>
            </a:extLst>
          </p:cNvPr>
          <p:cNvSpPr>
            <a:spLocks noGrp="1"/>
          </p:cNvSpPr>
          <p:nvPr>
            <p:ph type="title"/>
          </p:nvPr>
        </p:nvSpPr>
        <p:spPr>
          <a:xfrm>
            <a:off x="1484311" y="685801"/>
            <a:ext cx="10018713" cy="1029878"/>
          </a:xfrm>
        </p:spPr>
        <p:txBody>
          <a:bodyPr/>
          <a:lstStyle/>
          <a:p>
            <a:r>
              <a:rPr lang="en-IN" b="1" dirty="0">
                <a:latin typeface="Times New Roman" panose="02020603050405020304" pitchFamily="18" charset="0"/>
                <a:cs typeface="Times New Roman" panose="02020603050405020304" pitchFamily="18" charset="0"/>
              </a:rPr>
              <a:t>FUTURE ENHANCEMENT</a:t>
            </a:r>
          </a:p>
        </p:txBody>
      </p:sp>
      <p:sp>
        <p:nvSpPr>
          <p:cNvPr id="3" name="Content Placeholder 2">
            <a:extLst>
              <a:ext uri="{FF2B5EF4-FFF2-40B4-BE49-F238E27FC236}">
                <a16:creationId xmlns:a16="http://schemas.microsoft.com/office/drawing/2014/main" id="{255E72C9-9627-DC25-294E-237D460CE382}"/>
              </a:ext>
            </a:extLst>
          </p:cNvPr>
          <p:cNvSpPr>
            <a:spLocks noGrp="1"/>
          </p:cNvSpPr>
          <p:nvPr>
            <p:ph idx="1"/>
          </p:nvPr>
        </p:nvSpPr>
        <p:spPr>
          <a:xfrm>
            <a:off x="1484310" y="1715679"/>
            <a:ext cx="10018713" cy="4075521"/>
          </a:xfrm>
        </p:spPr>
        <p:txBody>
          <a:bodyPr>
            <a:noAutofit/>
          </a:bodyPr>
          <a:lstStyle/>
          <a:p>
            <a:pPr algn="just">
              <a:lnSpc>
                <a:spcPct val="170000"/>
              </a:lnSpc>
            </a:pPr>
            <a:r>
              <a:rPr lang="en-US" sz="1800" b="1" dirty="0">
                <a:latin typeface="Times New Roman" panose="02020603050405020304" pitchFamily="18" charset="0"/>
                <a:cs typeface="Times New Roman" panose="02020603050405020304" pitchFamily="18" charset="0"/>
              </a:rPr>
              <a:t>Live CCTV Integration: </a:t>
            </a:r>
            <a:r>
              <a:rPr lang="en-US" sz="1800" dirty="0">
                <a:latin typeface="Times New Roman" panose="02020603050405020304" pitchFamily="18" charset="0"/>
                <a:cs typeface="Times New Roman" panose="02020603050405020304" pitchFamily="18" charset="0"/>
              </a:rPr>
              <a:t>Use real-time footage from street cameras instead of webcam or videos.</a:t>
            </a:r>
          </a:p>
          <a:p>
            <a:pPr algn="just">
              <a:lnSpc>
                <a:spcPct val="170000"/>
              </a:lnSpc>
            </a:pPr>
            <a:r>
              <a:rPr lang="en-US" sz="1800" b="1" dirty="0">
                <a:latin typeface="Times New Roman" panose="02020603050405020304" pitchFamily="18" charset="0"/>
                <a:cs typeface="Times New Roman" panose="02020603050405020304" pitchFamily="18" charset="0"/>
              </a:rPr>
              <a:t>Arduino Traffic Light Control: </a:t>
            </a:r>
            <a:r>
              <a:rPr lang="en-US" sz="1800" dirty="0">
                <a:latin typeface="Times New Roman" panose="02020603050405020304" pitchFamily="18" charset="0"/>
                <a:cs typeface="Times New Roman" panose="02020603050405020304" pitchFamily="18" charset="0"/>
              </a:rPr>
              <a:t>Control actual traffic lights using Arduino or Raspberry Pi.</a:t>
            </a:r>
          </a:p>
          <a:p>
            <a:pPr algn="just">
              <a:lnSpc>
                <a:spcPct val="170000"/>
              </a:lnSpc>
            </a:pPr>
            <a:r>
              <a:rPr lang="en-US" sz="1800" b="1" dirty="0">
                <a:latin typeface="Times New Roman" panose="02020603050405020304" pitchFamily="18" charset="0"/>
                <a:cs typeface="Times New Roman" panose="02020603050405020304" pitchFamily="18" charset="0"/>
              </a:rPr>
              <a:t>Emergency Vehicle Detection: </a:t>
            </a:r>
            <a:r>
              <a:rPr lang="en-US" sz="1800" dirty="0">
                <a:latin typeface="Times New Roman" panose="02020603050405020304" pitchFamily="18" charset="0"/>
                <a:cs typeface="Times New Roman" panose="02020603050405020304" pitchFamily="18" charset="0"/>
              </a:rPr>
              <a:t>Detect ambulances, fire trucks, etc., and give them green light priority.</a:t>
            </a:r>
          </a:p>
          <a:p>
            <a:pPr algn="just">
              <a:lnSpc>
                <a:spcPct val="170000"/>
              </a:lnSpc>
            </a:pPr>
            <a:r>
              <a:rPr lang="en-US" sz="1800" b="1" dirty="0">
                <a:latin typeface="Times New Roman" panose="02020603050405020304" pitchFamily="18" charset="0"/>
                <a:cs typeface="Times New Roman" panose="02020603050405020304" pitchFamily="18" charset="0"/>
              </a:rPr>
              <a:t>Traffic Data Storage: </a:t>
            </a:r>
            <a:r>
              <a:rPr lang="en-US" sz="1800" dirty="0">
                <a:latin typeface="Times New Roman" panose="02020603050405020304" pitchFamily="18" charset="0"/>
                <a:cs typeface="Times New Roman" panose="02020603050405020304" pitchFamily="18" charset="0"/>
              </a:rPr>
              <a:t>Save traffic counts for future analysis and reporting.</a:t>
            </a:r>
          </a:p>
        </p:txBody>
      </p:sp>
    </p:spTree>
    <p:extLst>
      <p:ext uri="{BB962C8B-B14F-4D97-AF65-F5344CB8AC3E}">
        <p14:creationId xmlns:p14="http://schemas.microsoft.com/office/powerpoint/2010/main" val="41795203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DAE1C-DA37-2AAA-53D2-C13BADDB77E7}"/>
              </a:ext>
            </a:extLst>
          </p:cNvPr>
          <p:cNvSpPr>
            <a:spLocks noGrp="1"/>
          </p:cNvSpPr>
          <p:nvPr>
            <p:ph type="title"/>
          </p:nvPr>
        </p:nvSpPr>
        <p:spPr>
          <a:xfrm>
            <a:off x="1484310" y="192071"/>
            <a:ext cx="10018713" cy="1331536"/>
          </a:xfrm>
        </p:spPr>
        <p:txBody>
          <a:bodyPr/>
          <a:lstStyle/>
          <a:p>
            <a:r>
              <a:rPr lang="en-US" b="1" dirty="0">
                <a:latin typeface="Times New Roman" panose="02020603050405020304" pitchFamily="18" charset="0"/>
                <a:cs typeface="Times New Roman" panose="02020603050405020304" pitchFamily="18" charset="0"/>
              </a:rPr>
              <a:t>REFERENCES</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50C5155-433F-014F-A2D8-FF9383BE1E8C}"/>
              </a:ext>
            </a:extLst>
          </p:cNvPr>
          <p:cNvSpPr>
            <a:spLocks noGrp="1"/>
          </p:cNvSpPr>
          <p:nvPr>
            <p:ph idx="1"/>
          </p:nvPr>
        </p:nvSpPr>
        <p:spPr>
          <a:xfrm>
            <a:off x="1248640" y="1286759"/>
            <a:ext cx="10018713" cy="5571241"/>
          </a:xfrm>
        </p:spPr>
        <p:txBody>
          <a:bodyPr>
            <a:normAutofit/>
          </a:bodyPr>
          <a:lstStyle/>
          <a:p>
            <a:pPr marL="0" indent="0">
              <a:lnSpc>
                <a:spcPts val="2850"/>
              </a:lnSpc>
              <a:buNone/>
            </a:pPr>
            <a:r>
              <a:rPr lang="en-US" sz="1800" dirty="0">
                <a:solidFill>
                  <a:srgbClr val="333333"/>
                </a:solidFill>
                <a:latin typeface="Times New Roman" panose="02020603050405020304" pitchFamily="18" charset="0"/>
                <a:cs typeface="Times New Roman" panose="02020603050405020304" pitchFamily="18" charset="0"/>
              </a:rPr>
              <a:t>[1] Wet, </a:t>
            </a:r>
            <a:r>
              <a:rPr lang="en-US" sz="1800" dirty="0" err="1">
                <a:solidFill>
                  <a:srgbClr val="333333"/>
                </a:solidFill>
                <a:latin typeface="Times New Roman" panose="02020603050405020304" pitchFamily="18" charset="0"/>
                <a:cs typeface="Times New Roman" panose="02020603050405020304" pitchFamily="18" charset="0"/>
              </a:rPr>
              <a:t>Zhcu</a:t>
            </a:r>
            <a:r>
              <a:rPr lang="en-US" sz="1800" dirty="0">
                <a:solidFill>
                  <a:srgbClr val="333333"/>
                </a:solidFill>
                <a:latin typeface="Times New Roman" panose="02020603050405020304" pitchFamily="18" charset="0"/>
                <a:cs typeface="Times New Roman" panose="02020603050405020304" pitchFamily="18" charset="0"/>
              </a:rPr>
              <a:t> et al., (2023). "Pedestrian crossing intention prediction using surveillance video." IEEE</a:t>
            </a:r>
            <a:br>
              <a:rPr lang="en-US" sz="1800" dirty="0">
                <a:solidFill>
                  <a:srgbClr val="333333"/>
                </a:solidFill>
                <a:latin typeface="Times New Roman" panose="02020603050405020304" pitchFamily="18" charset="0"/>
                <a:cs typeface="Times New Roman" panose="02020603050405020304" pitchFamily="18" charset="0"/>
              </a:rPr>
            </a:br>
            <a:r>
              <a:rPr lang="en-US" sz="1800" dirty="0">
                <a:solidFill>
                  <a:srgbClr val="333333"/>
                </a:solidFill>
                <a:latin typeface="Times New Roman" panose="02020603050405020304" pitchFamily="18" charset="0"/>
                <a:cs typeface="Times New Roman" panose="02020603050405020304" pitchFamily="18" charset="0"/>
              </a:rPr>
              <a:t>      Transactions on Intelligent Transportation Systems.</a:t>
            </a:r>
          </a:p>
          <a:p>
            <a:pPr marL="0" indent="0">
              <a:lnSpc>
                <a:spcPts val="2850"/>
              </a:lnSpc>
              <a:buNone/>
            </a:pPr>
            <a:r>
              <a:rPr lang="en-US" sz="1800" i="0" dirty="0">
                <a:solidFill>
                  <a:srgbClr val="333333"/>
                </a:solidFill>
                <a:effectLst/>
                <a:latin typeface="Times New Roman" panose="02020603050405020304" pitchFamily="18" charset="0"/>
                <a:cs typeface="Times New Roman" panose="02020603050405020304" pitchFamily="18" charset="0"/>
              </a:rPr>
              <a:t>[2] Mahbubul Alam Palash &amp; Duminda </a:t>
            </a:r>
            <a:r>
              <a:rPr lang="en-US" sz="1800" i="0" dirty="0" err="1">
                <a:solidFill>
                  <a:srgbClr val="333333"/>
                </a:solidFill>
                <a:effectLst/>
                <a:latin typeface="Times New Roman" panose="02020603050405020304" pitchFamily="18" charset="0"/>
                <a:cs typeface="Times New Roman" panose="02020603050405020304" pitchFamily="18" charset="0"/>
              </a:rPr>
              <a:t>Wijesekera</a:t>
            </a:r>
            <a:r>
              <a:rPr lang="en-US" sz="1800" i="0" dirty="0">
                <a:solidFill>
                  <a:srgbClr val="333333"/>
                </a:solidFill>
                <a:effectLst/>
                <a:latin typeface="Times New Roman" panose="02020603050405020304" pitchFamily="18" charset="0"/>
                <a:cs typeface="Times New Roman" panose="02020603050405020304" pitchFamily="18" charset="0"/>
              </a:rPr>
              <a:t> (2023). "Adaptive traffic signal control using CNNs on</a:t>
            </a:r>
            <a:br>
              <a:rPr lang="en-US" sz="1800" i="0" dirty="0">
                <a:solidFill>
                  <a:srgbClr val="333333"/>
                </a:solidFill>
                <a:effectLst/>
                <a:latin typeface="Times New Roman" panose="02020603050405020304" pitchFamily="18" charset="0"/>
                <a:cs typeface="Times New Roman" panose="02020603050405020304" pitchFamily="18" charset="0"/>
              </a:rPr>
            </a:br>
            <a:r>
              <a:rPr lang="en-US" sz="1800" i="0" dirty="0">
                <a:solidFill>
                  <a:srgbClr val="333333"/>
                </a:solidFill>
                <a:effectLst/>
                <a:latin typeface="Times New Roman" panose="02020603050405020304" pitchFamily="18" charset="0"/>
                <a:cs typeface="Times New Roman" panose="02020603050405020304" pitchFamily="18" charset="0"/>
              </a:rPr>
              <a:t>      signal recognition." IEEE VTC 2023 – Fall – IEEE.</a:t>
            </a:r>
            <a:endParaRPr lang="en-US" sz="1800" dirty="0">
              <a:solidFill>
                <a:srgbClr val="0070C0"/>
              </a:solidFill>
              <a:latin typeface="Times New Roman" panose="02020603050405020304" pitchFamily="18" charset="0"/>
              <a:cs typeface="Times New Roman" panose="02020603050405020304" pitchFamily="18" charset="0"/>
            </a:endParaRPr>
          </a:p>
          <a:p>
            <a:pPr marL="0" indent="0">
              <a:lnSpc>
                <a:spcPts val="2850"/>
              </a:lnSpc>
              <a:buNone/>
            </a:pPr>
            <a:r>
              <a:rPr lang="en-US" sz="1800" i="0" dirty="0">
                <a:effectLst/>
                <a:latin typeface="Times New Roman" panose="02020603050405020304" pitchFamily="18" charset="0"/>
                <a:cs typeface="Times New Roman" panose="02020603050405020304" pitchFamily="18" charset="0"/>
              </a:rPr>
              <a:t>[3] </a:t>
            </a:r>
            <a:r>
              <a:rPr lang="en-US" sz="1800" i="0" dirty="0" err="1">
                <a:effectLst/>
                <a:latin typeface="Times New Roman" panose="02020603050405020304" pitchFamily="18" charset="0"/>
                <a:cs typeface="Times New Roman" panose="02020603050405020304" pitchFamily="18" charset="0"/>
              </a:rPr>
              <a:t>Iswarlya</a:t>
            </a:r>
            <a:r>
              <a:rPr lang="en-US" sz="1800" i="0" dirty="0">
                <a:effectLst/>
                <a:latin typeface="Times New Roman" panose="02020603050405020304" pitchFamily="18" charset="0"/>
                <a:cs typeface="Times New Roman" panose="02020603050405020304" pitchFamily="18" charset="0"/>
              </a:rPr>
              <a:t> Logeswaran et al., (2023). "CNN-based pedestrian detection and traffic sign recognition for</a:t>
            </a:r>
            <a:br>
              <a:rPr lang="en-US" sz="1800" i="0" dirty="0">
                <a:effectLst/>
                <a:latin typeface="Times New Roman" panose="02020603050405020304" pitchFamily="18" charset="0"/>
                <a:cs typeface="Times New Roman" panose="02020603050405020304" pitchFamily="18" charset="0"/>
              </a:rPr>
            </a:br>
            <a:r>
              <a:rPr lang="en-US" sz="1800" i="0" dirty="0">
                <a:effectLst/>
                <a:latin typeface="Times New Roman" panose="02020603050405020304" pitchFamily="18" charset="0"/>
                <a:cs typeface="Times New Roman" panose="02020603050405020304" pitchFamily="18" charset="0"/>
              </a:rPr>
              <a:t>       AVs." IEEE – Autonomous Vehicles &amp; Sign Recognition.</a:t>
            </a:r>
          </a:p>
          <a:p>
            <a:pPr marL="0" indent="0">
              <a:lnSpc>
                <a:spcPts val="2850"/>
              </a:lnSpc>
              <a:buNone/>
            </a:pPr>
            <a:r>
              <a:rPr lang="en-US" sz="1800" dirty="0">
                <a:solidFill>
                  <a:srgbClr val="000000"/>
                </a:solidFill>
                <a:latin typeface="Times New Roman" panose="02020603050405020304" pitchFamily="18" charset="0"/>
                <a:cs typeface="Times New Roman" panose="02020603050405020304" pitchFamily="18" charset="0"/>
              </a:rPr>
              <a:t>[4] </a:t>
            </a:r>
            <a:r>
              <a:rPr lang="en-US" sz="1800" dirty="0" err="1">
                <a:solidFill>
                  <a:srgbClr val="000000"/>
                </a:solidFill>
                <a:latin typeface="Times New Roman" panose="02020603050405020304" pitchFamily="18" charset="0"/>
                <a:cs typeface="Times New Roman" panose="02020603050405020304" pitchFamily="18" charset="0"/>
              </a:rPr>
              <a:t>Chenyao</a:t>
            </a:r>
            <a:r>
              <a:rPr lang="en-US" sz="1800" dirty="0">
                <a:solidFill>
                  <a:srgbClr val="000000"/>
                </a:solidFill>
                <a:latin typeface="Times New Roman" panose="02020603050405020304" pitchFamily="18" charset="0"/>
                <a:cs typeface="Times New Roman" panose="02020603050405020304" pitchFamily="18" charset="0"/>
              </a:rPr>
              <a:t> Bai, Yi Gong, Xiaojie Cao (2020). "Pedestrian tracking and trajectory analysis for security</a:t>
            </a:r>
            <a:br>
              <a:rPr lang="en-US" sz="1800" dirty="0">
                <a:solidFill>
                  <a:srgbClr val="000000"/>
                </a:solidFill>
                <a:latin typeface="Times New Roman" panose="02020603050405020304" pitchFamily="18" charset="0"/>
                <a:cs typeface="Times New Roman" panose="02020603050405020304" pitchFamily="18" charset="0"/>
              </a:rPr>
            </a:br>
            <a:r>
              <a:rPr lang="en-US" sz="1800" dirty="0">
                <a:solidFill>
                  <a:srgbClr val="000000"/>
                </a:solidFill>
                <a:latin typeface="Times New Roman" panose="02020603050405020304" pitchFamily="18" charset="0"/>
                <a:cs typeface="Times New Roman" panose="02020603050405020304" pitchFamily="18" charset="0"/>
              </a:rPr>
              <a:t>      monitoring." IEEE</a:t>
            </a:r>
          </a:p>
          <a:p>
            <a:pPr marL="0" indent="0">
              <a:lnSpc>
                <a:spcPts val="2850"/>
              </a:lnSpc>
              <a:buNone/>
            </a:pPr>
            <a:r>
              <a:rPr lang="en-US" sz="1800" i="0" dirty="0">
                <a:solidFill>
                  <a:srgbClr val="000000"/>
                </a:solidFill>
                <a:effectLst/>
                <a:latin typeface="Times New Roman" panose="02020603050405020304" pitchFamily="18" charset="0"/>
                <a:cs typeface="Times New Roman" panose="02020603050405020304" pitchFamily="18" charset="0"/>
              </a:rPr>
              <a:t>[5] Mohammed Saleh Ali Muthanna, Yuliy T. </a:t>
            </a:r>
            <a:r>
              <a:rPr lang="en-US" sz="1800" i="0" dirty="0" err="1">
                <a:solidFill>
                  <a:srgbClr val="000000"/>
                </a:solidFill>
                <a:effectLst/>
                <a:latin typeface="Times New Roman" panose="02020603050405020304" pitchFamily="18" charset="0"/>
                <a:cs typeface="Times New Roman" panose="02020603050405020304" pitchFamily="18" charset="0"/>
              </a:rPr>
              <a:t>Lyachek</a:t>
            </a:r>
            <a:r>
              <a:rPr lang="en-US" sz="1800" i="0" dirty="0">
                <a:solidFill>
                  <a:srgbClr val="000000"/>
                </a:solidFill>
                <a:effectLst/>
                <a:latin typeface="Times New Roman" panose="02020603050405020304" pitchFamily="18" charset="0"/>
                <a:cs typeface="Times New Roman" panose="02020603050405020304" pitchFamily="18" charset="0"/>
              </a:rPr>
              <a:t>, Abdulfattah Mohammed, </a:t>
            </a:r>
            <a:r>
              <a:rPr lang="en-US" sz="1800" i="0" dirty="0" err="1">
                <a:solidFill>
                  <a:srgbClr val="000000"/>
                </a:solidFill>
                <a:effectLst/>
                <a:latin typeface="Times New Roman" panose="02020603050405020304" pitchFamily="18" charset="0"/>
                <a:cs typeface="Times New Roman" panose="02020603050405020304" pitchFamily="18" charset="0"/>
              </a:rPr>
              <a:t>Obadi</a:t>
            </a:r>
            <a:r>
              <a:rPr lang="en-US" sz="1800" i="0" dirty="0">
                <a:solidFill>
                  <a:srgbClr val="000000"/>
                </a:solidFill>
                <a:effectLst/>
                <a:latin typeface="Times New Roman" panose="02020603050405020304" pitchFamily="18" charset="0"/>
                <a:cs typeface="Times New Roman" panose="02020603050405020304" pitchFamily="18" charset="0"/>
              </a:rPr>
              <a:t> </a:t>
            </a:r>
            <a:r>
              <a:rPr lang="en-US" sz="1800" i="0" dirty="0" err="1">
                <a:solidFill>
                  <a:srgbClr val="000000"/>
                </a:solidFill>
                <a:effectLst/>
                <a:latin typeface="Times New Roman" panose="02020603050405020304" pitchFamily="18" charset="0"/>
                <a:cs typeface="Times New Roman" panose="02020603050405020304" pitchFamily="18" charset="0"/>
              </a:rPr>
              <a:t>Musaeed</a:t>
            </a:r>
            <a:r>
              <a:rPr lang="en-US" sz="1800" i="0" dirty="0">
                <a:solidFill>
                  <a:srgbClr val="000000"/>
                </a:solidFill>
                <a:effectLst/>
                <a:latin typeface="Times New Roman" panose="02020603050405020304" pitchFamily="18" charset="0"/>
                <a:cs typeface="Times New Roman" panose="02020603050405020304" pitchFamily="18" charset="0"/>
              </a:rPr>
              <a:t> (2020).</a:t>
            </a:r>
          </a:p>
          <a:p>
            <a:pPr marL="0" indent="0">
              <a:lnSpc>
                <a:spcPts val="2850"/>
              </a:lnSpc>
              <a:buNone/>
            </a:pPr>
            <a:r>
              <a:rPr lang="en-US" sz="1800" dirty="0">
                <a:solidFill>
                  <a:srgbClr val="000000"/>
                </a:solidFill>
                <a:latin typeface="Times New Roman" panose="02020603050405020304" pitchFamily="18" charset="0"/>
                <a:cs typeface="Times New Roman" panose="02020603050405020304" pitchFamily="18" charset="0"/>
              </a:rPr>
              <a:t>     </a:t>
            </a:r>
            <a:r>
              <a:rPr lang="en-US" sz="1800" i="0" dirty="0">
                <a:solidFill>
                  <a:srgbClr val="000000"/>
                </a:solidFill>
                <a:effectLst/>
                <a:latin typeface="Times New Roman" panose="02020603050405020304" pitchFamily="18" charset="0"/>
                <a:cs typeface="Times New Roman" panose="02020603050405020304" pitchFamily="18" charset="0"/>
              </a:rPr>
              <a:t> "Real-time pedestrian detection system." IEEE.</a:t>
            </a:r>
            <a:endParaRPr lang="en-IN" sz="1800" i="0" dirty="0">
              <a:solidFill>
                <a:srgbClr val="0070C0"/>
              </a:solidFill>
              <a:effectLst/>
              <a:latin typeface="Times New Roman" panose="02020603050405020304" pitchFamily="18" charset="0"/>
              <a:cs typeface="Times New Roman" panose="02020603050405020304" pitchFamily="18" charset="0"/>
            </a:endParaRPr>
          </a:p>
          <a:p>
            <a:pPr marL="457200" indent="-457200">
              <a:buFont typeface="+mj-lt"/>
              <a:buAutoNum type="arabicParenR"/>
            </a:pPr>
            <a:endParaRPr lang="en-IN" dirty="0"/>
          </a:p>
        </p:txBody>
      </p:sp>
    </p:spTree>
    <p:extLst>
      <p:ext uri="{BB962C8B-B14F-4D97-AF65-F5344CB8AC3E}">
        <p14:creationId xmlns:p14="http://schemas.microsoft.com/office/powerpoint/2010/main" val="34658940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270C3-E179-0F68-9215-AFD3034D0047}"/>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EXECUTION LINK</a:t>
            </a:r>
          </a:p>
        </p:txBody>
      </p:sp>
      <p:sp>
        <p:nvSpPr>
          <p:cNvPr id="3" name="Content Placeholder 2">
            <a:extLst>
              <a:ext uri="{FF2B5EF4-FFF2-40B4-BE49-F238E27FC236}">
                <a16:creationId xmlns:a16="http://schemas.microsoft.com/office/drawing/2014/main" id="{C052DD98-C8A6-C2ED-76D1-0FCEC1F181DB}"/>
              </a:ext>
            </a:extLst>
          </p:cNvPr>
          <p:cNvSpPr>
            <a:spLocks noGrp="1"/>
          </p:cNvSpPr>
          <p:nvPr>
            <p:ph idx="1"/>
          </p:nvPr>
        </p:nvSpPr>
        <p:spPr/>
        <p:txBody>
          <a:bodyPr/>
          <a:lstStyle/>
          <a:p>
            <a:pPr marL="0" indent="0">
              <a:buNone/>
            </a:pPr>
            <a:r>
              <a:rPr lang="en-IN" dirty="0">
                <a:hlinkClick r:id="rId2"/>
              </a:rPr>
              <a:t>https://drive.google.com/file/d/18S9wEC4Ut62bCbBy0Z753l3t99GbeB7s/view?usp=drive_link</a:t>
            </a:r>
            <a:endParaRPr lang="en-IN" dirty="0"/>
          </a:p>
        </p:txBody>
      </p:sp>
    </p:spTree>
    <p:extLst>
      <p:ext uri="{BB962C8B-B14F-4D97-AF65-F5344CB8AC3E}">
        <p14:creationId xmlns:p14="http://schemas.microsoft.com/office/powerpoint/2010/main" val="1224658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C82DD-6C9A-4345-1A60-708F918E2435}"/>
              </a:ext>
            </a:extLst>
          </p:cNvPr>
          <p:cNvSpPr>
            <a:spLocks noGrp="1"/>
          </p:cNvSpPr>
          <p:nvPr>
            <p:ph type="title"/>
          </p:nvPr>
        </p:nvSpPr>
        <p:spPr>
          <a:xfrm>
            <a:off x="999241" y="2666999"/>
            <a:ext cx="10503785" cy="2110382"/>
          </a:xfrm>
        </p:spPr>
        <p:txBody>
          <a:bodyPr/>
          <a:lstStyle/>
          <a:p>
            <a:r>
              <a:rPr lang="en-IN" dirty="0">
                <a:hlinkClick r:id="rId2"/>
              </a:rPr>
              <a:t>https://drive.google.com/file/d/18S9wEC4Ut62bCbBy0Z753l3t99GbeB7s/view?usp=drive_link</a:t>
            </a:r>
            <a:endParaRPr lang="en-IN" dirty="0"/>
          </a:p>
        </p:txBody>
      </p:sp>
      <p:sp>
        <p:nvSpPr>
          <p:cNvPr id="3" name="Text Placeholder 2">
            <a:extLst>
              <a:ext uri="{FF2B5EF4-FFF2-40B4-BE49-F238E27FC236}">
                <a16:creationId xmlns:a16="http://schemas.microsoft.com/office/drawing/2014/main" id="{A05E1F0A-CF3E-9AAE-5C56-E4E276801C32}"/>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587795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20649-5E7A-5249-0C09-B4898DEDC163}"/>
              </a:ext>
            </a:extLst>
          </p:cNvPr>
          <p:cNvSpPr>
            <a:spLocks noGrp="1"/>
          </p:cNvSpPr>
          <p:nvPr>
            <p:ph type="title"/>
          </p:nvPr>
        </p:nvSpPr>
        <p:spPr>
          <a:xfrm>
            <a:off x="1484310" y="497264"/>
            <a:ext cx="10018713" cy="963891"/>
          </a:xfrm>
        </p:spPr>
        <p:txBody>
          <a:bodyPr/>
          <a:lstStyle/>
          <a:p>
            <a:r>
              <a:rPr lang="en-US" b="1" dirty="0">
                <a:latin typeface="Times New Roman" panose="02020603050405020304" pitchFamily="18" charset="0"/>
                <a:cs typeface="Times New Roman" panose="02020603050405020304" pitchFamily="18" charset="0"/>
              </a:rPr>
              <a:t>ABSTRACT</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BC2404D-021C-95BC-158B-AAE60CECD201}"/>
              </a:ext>
            </a:extLst>
          </p:cNvPr>
          <p:cNvSpPr>
            <a:spLocks noGrp="1"/>
          </p:cNvSpPr>
          <p:nvPr>
            <p:ph idx="1"/>
          </p:nvPr>
        </p:nvSpPr>
        <p:spPr>
          <a:xfrm>
            <a:off x="1484310" y="1562099"/>
            <a:ext cx="10018713" cy="4115389"/>
          </a:xfrm>
        </p:spPr>
        <p:txBody>
          <a:bodyPr>
            <a:normAutofit/>
          </a:bodyPr>
          <a:lstStyle/>
          <a:p>
            <a:pPr marL="0" indent="0" algn="just">
              <a:lnSpc>
                <a:spcPct val="170000"/>
              </a:lnSpc>
              <a:buNone/>
            </a:pPr>
            <a:r>
              <a:rPr lang="en-US" sz="1800" dirty="0">
                <a:latin typeface="Times New Roman" panose="02020603050405020304" pitchFamily="18" charset="0"/>
                <a:cs typeface="Times New Roman" panose="02020603050405020304" pitchFamily="18" charset="0"/>
              </a:rPr>
              <a:t>Traffic congestion at intersections is worsened by traditional fixed-timer traffic lights that ignore real-time conditions. This project introduces a Smart Traffic Light System using YOLOv3 and OpenCV to detect and count vehicles and pedestrians from video feeds. Based on these counts, the system dynamically adjusts red light durations to improve traffic flow extending green lights during heavy traffic and shortening them when traffic is light. The counts and timings are displayed on the video feed for easy monitoring. This system improves traffic efficiency and can be expanded for use with live CCTV and physical traffic controllers in smart cities.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4832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7A2B6-9B44-CEF5-D111-F2227D66757F}"/>
              </a:ext>
            </a:extLst>
          </p:cNvPr>
          <p:cNvSpPr>
            <a:spLocks noGrp="1"/>
          </p:cNvSpPr>
          <p:nvPr>
            <p:ph type="title"/>
          </p:nvPr>
        </p:nvSpPr>
        <p:spPr>
          <a:xfrm>
            <a:off x="1588006" y="359790"/>
            <a:ext cx="10018713" cy="1712536"/>
          </a:xfrm>
        </p:spPr>
        <p:txBody>
          <a:bodyPr/>
          <a:lstStyle/>
          <a:p>
            <a:r>
              <a:rPr lang="en-US" b="1" dirty="0">
                <a:latin typeface="Times New Roman" panose="02020603050405020304" pitchFamily="18" charset="0"/>
                <a:cs typeface="Times New Roman" panose="02020603050405020304" pitchFamily="18" charset="0"/>
              </a:rPr>
              <a:t>INTRODUCTION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B5D19FB-F8B0-927E-F9AD-49A3CAFD9108}"/>
              </a:ext>
            </a:extLst>
          </p:cNvPr>
          <p:cNvSpPr>
            <a:spLocks noGrp="1"/>
          </p:cNvSpPr>
          <p:nvPr>
            <p:ph idx="1"/>
          </p:nvPr>
        </p:nvSpPr>
        <p:spPr>
          <a:xfrm>
            <a:off x="1484310" y="1216058"/>
            <a:ext cx="10018713" cy="5194169"/>
          </a:xfrm>
        </p:spPr>
        <p:txBody>
          <a:bodyPr>
            <a:normAutofit/>
          </a:bodyPr>
          <a:lstStyle/>
          <a:p>
            <a:pPr marL="0" indent="0" algn="just">
              <a:lnSpc>
                <a:spcPct val="150000"/>
              </a:lnSpc>
              <a:buNone/>
            </a:pPr>
            <a:r>
              <a:rPr lang="en-US" sz="1800" dirty="0">
                <a:latin typeface="Times New Roman" panose="02020603050405020304" pitchFamily="18" charset="0"/>
                <a:cs typeface="Times New Roman" panose="02020603050405020304" pitchFamily="18" charset="0"/>
              </a:rPr>
              <a:t>As urban populations grow, traffic congestion has become a major challenge in modern cities, particularly at intersections controlled by static traffic light systems. These conventional systems operate on fixed time intervals, which often results in inefficient traffic flow and unnecessary delays. To address this </a:t>
            </a:r>
            <a:r>
              <a:rPr lang="en-US" sz="1800" dirty="0" err="1">
                <a:latin typeface="Times New Roman" panose="02020603050405020304" pitchFamily="18" charset="0"/>
                <a:cs typeface="Times New Roman" panose="02020603050405020304" pitchFamily="18" charset="0"/>
              </a:rPr>
              <a:t>issue,this</a:t>
            </a:r>
            <a:r>
              <a:rPr lang="en-US" sz="1800" dirty="0">
                <a:latin typeface="Times New Roman" panose="02020603050405020304" pitchFamily="18" charset="0"/>
                <a:cs typeface="Times New Roman" panose="02020603050405020304" pitchFamily="18" charset="0"/>
              </a:rPr>
              <a:t> project presents a Smart Traffic Light System that leverages computer vision to optimize traffic signal timings. By using YOLOv3 (You Only Look Once), a fast and accurate object detection algorithm, along with OpenCV for image processing, the system detects and counts vehicles and pedestrians from live or recorded video feeds. Based on this data, it dynamically adjusts red light durations to match current traffic conditions.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64102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1"/>
            <a:ext cx="10018713" cy="691307"/>
          </a:xfrm>
        </p:spPr>
        <p:txBody>
          <a:bodyPr>
            <a:noAutofit/>
          </a:bodyPr>
          <a:lstStyle/>
          <a:p>
            <a:r>
              <a:rPr lang="en-US" b="1" dirty="0">
                <a:latin typeface="Times New Roman" panose="02020603050405020304" pitchFamily="18" charset="0"/>
                <a:cs typeface="Times New Roman" panose="02020603050405020304" pitchFamily="18" charset="0"/>
              </a:rPr>
              <a:t>EXISTING SYSTEM</a:t>
            </a:r>
          </a:p>
        </p:txBody>
      </p:sp>
      <p:sp>
        <p:nvSpPr>
          <p:cNvPr id="3" name="Content Placeholder 2"/>
          <p:cNvSpPr>
            <a:spLocks noGrp="1"/>
          </p:cNvSpPr>
          <p:nvPr>
            <p:ph idx="1"/>
          </p:nvPr>
        </p:nvSpPr>
        <p:spPr>
          <a:xfrm>
            <a:off x="1484310" y="1388124"/>
            <a:ext cx="10018713" cy="4682169"/>
          </a:xfrm>
        </p:spPr>
        <p:txBody>
          <a:bodyPr>
            <a:normAutofit/>
          </a:bodyPr>
          <a:lstStyle/>
          <a:p>
            <a:pPr marL="0" indent="0">
              <a:lnSpc>
                <a:spcPct val="150000"/>
              </a:lnSpc>
              <a:buNone/>
            </a:pPr>
            <a:r>
              <a:rPr lang="en-US" sz="1800" dirty="0">
                <a:latin typeface="Times New Roman" panose="02020603050405020304" pitchFamily="18" charset="0"/>
                <a:cs typeface="Times New Roman" panose="02020603050405020304" pitchFamily="18" charset="0"/>
              </a:rPr>
              <a:t>The existing traffic light systems in most cities operate based on fixed-time intervals or simple timer-based controls. These systems typically follow a pre-set schedule for each traffic light, regardless of the actual traffic conditions at any given time. This leads to inefficiencies such as:</a:t>
            </a:r>
          </a:p>
          <a:p>
            <a:pPr>
              <a:lnSpc>
                <a:spcPct val="150000"/>
              </a:lnSpc>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Unnecessary delays</a:t>
            </a:r>
            <a:r>
              <a:rPr lang="en-US" sz="1800" dirty="0">
                <a:latin typeface="Times New Roman" panose="02020603050405020304" pitchFamily="18" charset="0"/>
                <a:cs typeface="Times New Roman" panose="02020603050405020304" pitchFamily="18" charset="0"/>
              </a:rPr>
              <a:t>: Even if there are no vehicles or pedestrians waiting, the traffic light still stays red.</a:t>
            </a:r>
          </a:p>
          <a:p>
            <a:pPr>
              <a:lnSpc>
                <a:spcPct val="150000"/>
              </a:lnSpc>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Traffic congestion: </a:t>
            </a:r>
            <a:r>
              <a:rPr lang="en-US" sz="1800" dirty="0">
                <a:latin typeface="Times New Roman" panose="02020603050405020304" pitchFamily="18" charset="0"/>
                <a:cs typeface="Times New Roman" panose="02020603050405020304" pitchFamily="18" charset="0"/>
              </a:rPr>
              <a:t>In areas with heavy traffic, vehicles often wait longer than necessary due to the fixed timer.</a:t>
            </a:r>
          </a:p>
          <a:p>
            <a:pPr>
              <a:lnSpc>
                <a:spcPct val="150000"/>
              </a:lnSpc>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Environmental impact</a:t>
            </a:r>
            <a:r>
              <a:rPr lang="en-US" sz="1800" dirty="0">
                <a:latin typeface="Times New Roman" panose="02020603050405020304" pitchFamily="18" charset="0"/>
                <a:cs typeface="Times New Roman" panose="02020603050405020304" pitchFamily="18" charset="0"/>
              </a:rPr>
              <a:t>: Extended idling times increase fuel consumption and emissions.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405354"/>
            <a:ext cx="10018713" cy="1404592"/>
          </a:xfrm>
        </p:spPr>
        <p:txBody>
          <a:bodyPr/>
          <a:lstStyle/>
          <a:p>
            <a:r>
              <a:rPr lang="en-US" b="1" dirty="0">
                <a:latin typeface="Times New Roman" panose="02020603050405020304" pitchFamily="18" charset="0"/>
                <a:cs typeface="Times New Roman" panose="02020603050405020304" pitchFamily="18" charset="0"/>
              </a:rPr>
              <a:t>PROPOSED SYSTEM</a:t>
            </a:r>
          </a:p>
        </p:txBody>
      </p:sp>
      <p:sp>
        <p:nvSpPr>
          <p:cNvPr id="3" name="Content Placeholder 2"/>
          <p:cNvSpPr>
            <a:spLocks noGrp="1"/>
          </p:cNvSpPr>
          <p:nvPr>
            <p:ph idx="1"/>
          </p:nvPr>
        </p:nvSpPr>
        <p:spPr>
          <a:xfrm>
            <a:off x="1484310" y="1809946"/>
            <a:ext cx="10018713" cy="3981255"/>
          </a:xfrm>
        </p:spPr>
        <p:txBody>
          <a:bodyPr>
            <a:normAutofit/>
          </a:bodyPr>
          <a:lstStyle/>
          <a:p>
            <a:pPr algn="just">
              <a:lnSpc>
                <a:spcPct val="150000"/>
              </a:lnSpc>
            </a:pPr>
            <a:r>
              <a:rPr lang="en-US" sz="1800" b="1" dirty="0">
                <a:latin typeface="Times New Roman" panose="02020603050405020304" pitchFamily="18" charset="0"/>
                <a:cs typeface="Times New Roman" panose="02020603050405020304" pitchFamily="18" charset="0"/>
              </a:rPr>
              <a:t>Real-Time Detection: </a:t>
            </a:r>
            <a:r>
              <a:rPr lang="en-US" sz="1800" dirty="0">
                <a:latin typeface="Times New Roman" panose="02020603050405020304" pitchFamily="18" charset="0"/>
                <a:cs typeface="Times New Roman" panose="02020603050405020304" pitchFamily="18" charset="0"/>
              </a:rPr>
              <a:t>Utilizes YOLOv3 and OpenCV to detect and count vehicles and pedestrians from live or recorded video feeds.</a:t>
            </a:r>
          </a:p>
          <a:p>
            <a:pPr algn="just">
              <a:lnSpc>
                <a:spcPct val="150000"/>
              </a:lnSpc>
            </a:pPr>
            <a:r>
              <a:rPr lang="en-US" sz="1800" b="1" dirty="0">
                <a:latin typeface="Times New Roman" panose="02020603050405020304" pitchFamily="18" charset="0"/>
                <a:cs typeface="Times New Roman" panose="02020603050405020304" pitchFamily="18" charset="0"/>
              </a:rPr>
              <a:t>Dynamic Signal Adjustment: </a:t>
            </a:r>
            <a:r>
              <a:rPr lang="en-US" sz="1800" dirty="0">
                <a:latin typeface="Times New Roman" panose="02020603050405020304" pitchFamily="18" charset="0"/>
                <a:cs typeface="Times New Roman" panose="02020603050405020304" pitchFamily="18" charset="0"/>
              </a:rPr>
              <a:t>Calculates red light durations based on real-time traffic density, minimizing idle times for vehicles and pedestrians..</a:t>
            </a:r>
          </a:p>
          <a:p>
            <a:pPr algn="just">
              <a:lnSpc>
                <a:spcPct val="150000"/>
              </a:lnSpc>
            </a:pPr>
            <a:r>
              <a:rPr lang="en-US" sz="1800" b="1" dirty="0">
                <a:latin typeface="Times New Roman" panose="02020603050405020304" pitchFamily="18" charset="0"/>
                <a:cs typeface="Times New Roman" panose="02020603050405020304" pitchFamily="18" charset="0"/>
              </a:rPr>
              <a:t>User-Friendly Interface: </a:t>
            </a:r>
            <a:r>
              <a:rPr lang="en-US" sz="1800" dirty="0">
                <a:latin typeface="Times New Roman" panose="02020603050405020304" pitchFamily="18" charset="0"/>
                <a:cs typeface="Times New Roman" panose="02020603050405020304" pitchFamily="18" charset="0"/>
              </a:rPr>
              <a:t>Displays real-time object counts and computed timers directly on the video feed using OpenCV.</a:t>
            </a:r>
          </a:p>
          <a:p>
            <a:pPr algn="just">
              <a:lnSpc>
                <a:spcPct val="150000"/>
              </a:lnSpc>
            </a:pPr>
            <a:r>
              <a:rPr lang="en-US" sz="1800" b="1" dirty="0">
                <a:latin typeface="Times New Roman" panose="02020603050405020304" pitchFamily="18" charset="0"/>
                <a:cs typeface="Times New Roman" panose="02020603050405020304" pitchFamily="18" charset="0"/>
              </a:rPr>
              <a:t>Scalability and Integration: </a:t>
            </a:r>
            <a:r>
              <a:rPr lang="en-US" sz="1800" dirty="0">
                <a:latin typeface="Times New Roman" panose="02020603050405020304" pitchFamily="18" charset="0"/>
                <a:cs typeface="Times New Roman" panose="02020603050405020304" pitchFamily="18" charset="0"/>
              </a:rPr>
              <a:t>Easily integrates with existing infrastructure, such as CCTV cameras and Arduino-based traffic controllers.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1A013-9535-9BED-DB02-CA91B70B8876}"/>
              </a:ext>
            </a:extLst>
          </p:cNvPr>
          <p:cNvSpPr>
            <a:spLocks noGrp="1"/>
          </p:cNvSpPr>
          <p:nvPr>
            <p:ph type="title"/>
          </p:nvPr>
        </p:nvSpPr>
        <p:spPr>
          <a:xfrm>
            <a:off x="1484309" y="374716"/>
            <a:ext cx="10018713" cy="992171"/>
          </a:xfrm>
        </p:spPr>
        <p:txBody>
          <a:bodyPr/>
          <a:lstStyle/>
          <a:p>
            <a:r>
              <a:rPr lang="en-IN" b="1" dirty="0">
                <a:latin typeface="Times New Roman" panose="02020603050405020304" pitchFamily="18" charset="0"/>
                <a:cs typeface="Times New Roman" panose="02020603050405020304" pitchFamily="18" charset="0"/>
              </a:rPr>
              <a:t>APPLICATIONS</a:t>
            </a:r>
          </a:p>
        </p:txBody>
      </p:sp>
      <p:sp>
        <p:nvSpPr>
          <p:cNvPr id="3" name="Content Placeholder 2">
            <a:extLst>
              <a:ext uri="{FF2B5EF4-FFF2-40B4-BE49-F238E27FC236}">
                <a16:creationId xmlns:a16="http://schemas.microsoft.com/office/drawing/2014/main" id="{7F81B89C-9752-023D-2A44-AC24A21805F0}"/>
              </a:ext>
            </a:extLst>
          </p:cNvPr>
          <p:cNvSpPr>
            <a:spLocks noGrp="1"/>
          </p:cNvSpPr>
          <p:nvPr>
            <p:ph idx="1"/>
          </p:nvPr>
        </p:nvSpPr>
        <p:spPr>
          <a:xfrm>
            <a:off x="1484310" y="1300899"/>
            <a:ext cx="10018713" cy="4871301"/>
          </a:xfrm>
        </p:spPr>
        <p:txBody>
          <a:bodyPr>
            <a:normAutofit/>
          </a:bodyPr>
          <a:lstStyle/>
          <a:p>
            <a:pPr algn="just">
              <a:lnSpc>
                <a:spcPct val="150000"/>
              </a:lnSpc>
            </a:pPr>
            <a:r>
              <a:rPr lang="en-US" sz="1800" b="1" dirty="0">
                <a:latin typeface="Times New Roman" panose="02020603050405020304" pitchFamily="18" charset="0"/>
                <a:cs typeface="Times New Roman" panose="02020603050405020304" pitchFamily="18" charset="0"/>
              </a:rPr>
              <a:t>Real-Time Traffic Flow Optimization: </a:t>
            </a:r>
            <a:r>
              <a:rPr lang="en-US" sz="1800" dirty="0">
                <a:latin typeface="Times New Roman" panose="02020603050405020304" pitchFamily="18" charset="0"/>
                <a:cs typeface="Times New Roman" panose="02020603050405020304" pitchFamily="18" charset="0"/>
              </a:rPr>
              <a:t>Dynamically adjusts signal timings based on live traffic data to reduce congestion and improve vehicle flow.</a:t>
            </a:r>
          </a:p>
          <a:p>
            <a:pPr algn="just">
              <a:lnSpc>
                <a:spcPct val="150000"/>
              </a:lnSpc>
            </a:pPr>
            <a:r>
              <a:rPr lang="en-US" sz="1800" b="1" dirty="0">
                <a:latin typeface="Times New Roman" panose="02020603050405020304" pitchFamily="18" charset="0"/>
                <a:cs typeface="Times New Roman" panose="02020603050405020304" pitchFamily="18" charset="0"/>
              </a:rPr>
              <a:t>Emergency Vehicle Prioritization: </a:t>
            </a:r>
            <a:r>
              <a:rPr lang="en-US" sz="1800" dirty="0">
                <a:latin typeface="Times New Roman" panose="02020603050405020304" pitchFamily="18" charset="0"/>
                <a:cs typeface="Times New Roman" panose="02020603050405020304" pitchFamily="18" charset="0"/>
              </a:rPr>
              <a:t>Detects emergency vehicles and alters traffic signals to provide them with a clear path, facilitating quicker response times.</a:t>
            </a:r>
          </a:p>
          <a:p>
            <a:pPr algn="just">
              <a:lnSpc>
                <a:spcPct val="150000"/>
              </a:lnSpc>
            </a:pPr>
            <a:r>
              <a:rPr lang="en-US" sz="1800" b="1" dirty="0">
                <a:latin typeface="Times New Roman" panose="02020603050405020304" pitchFamily="18" charset="0"/>
                <a:cs typeface="Times New Roman" panose="02020603050405020304" pitchFamily="18" charset="0"/>
              </a:rPr>
              <a:t>Pedestrian Safety Enhancement: </a:t>
            </a:r>
            <a:r>
              <a:rPr lang="en-US" sz="1800" dirty="0">
                <a:latin typeface="Times New Roman" panose="02020603050405020304" pitchFamily="18" charset="0"/>
                <a:cs typeface="Times New Roman" panose="02020603050405020304" pitchFamily="18" charset="0"/>
              </a:rPr>
              <a:t>Monitors pedestrian presence and adjusts signal timings to ensure safer crossings.</a:t>
            </a:r>
          </a:p>
          <a:p>
            <a:pPr algn="just">
              <a:lnSpc>
                <a:spcPct val="150000"/>
              </a:lnSpc>
            </a:pPr>
            <a:r>
              <a:rPr lang="en-US" sz="1800" b="1" dirty="0">
                <a:latin typeface="Times New Roman" panose="02020603050405020304" pitchFamily="18" charset="0"/>
                <a:cs typeface="Times New Roman" panose="02020603050405020304" pitchFamily="18" charset="0"/>
              </a:rPr>
              <a:t>Environmental Impact Reduction: </a:t>
            </a:r>
            <a:r>
              <a:rPr lang="en-US" sz="1800" dirty="0">
                <a:latin typeface="Times New Roman" panose="02020603050405020304" pitchFamily="18" charset="0"/>
                <a:cs typeface="Times New Roman" panose="02020603050405020304" pitchFamily="18" charset="0"/>
              </a:rPr>
              <a:t>Optimizes traffic flow to minimize idling, thereby reducing fuel consumption and lowering emissions.</a:t>
            </a:r>
          </a:p>
          <a:p>
            <a:pPr algn="just">
              <a:lnSpc>
                <a:spcPct val="150000"/>
              </a:lnSpc>
            </a:pPr>
            <a:r>
              <a:rPr lang="en-US" sz="1800" b="1" dirty="0">
                <a:latin typeface="Times New Roman" panose="02020603050405020304" pitchFamily="18" charset="0"/>
                <a:cs typeface="Times New Roman" panose="02020603050405020304" pitchFamily="18" charset="0"/>
              </a:rPr>
              <a:t>Data Collection for Urban Planning: </a:t>
            </a:r>
            <a:r>
              <a:rPr lang="en-US" sz="1800" dirty="0">
                <a:latin typeface="Times New Roman" panose="02020603050405020304" pitchFamily="18" charset="0"/>
                <a:cs typeface="Times New Roman" panose="02020603050405020304" pitchFamily="18" charset="0"/>
              </a:rPr>
              <a:t>Gathers real-time traffic data for analysis, aiding in informed decision-making for future infrastructure development.</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001849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E4FA5-ADB5-0D18-14C9-4568B6530925}"/>
              </a:ext>
            </a:extLst>
          </p:cNvPr>
          <p:cNvSpPr>
            <a:spLocks noGrp="1"/>
          </p:cNvSpPr>
          <p:nvPr>
            <p:ph type="title"/>
          </p:nvPr>
        </p:nvSpPr>
        <p:spPr>
          <a:xfrm>
            <a:off x="1484309" y="280447"/>
            <a:ext cx="10018713" cy="945037"/>
          </a:xfrm>
        </p:spPr>
        <p:txBody>
          <a:bodyPr>
            <a:normAutofit fontScale="90000"/>
          </a:bodyPr>
          <a:lstStyle/>
          <a:p>
            <a:r>
              <a:rPr lang="en-IN" sz="3600" b="1" dirty="0">
                <a:latin typeface="Times New Roman" panose="02020603050405020304" pitchFamily="18" charset="0"/>
                <a:cs typeface="Times New Roman" panose="02020603050405020304" pitchFamily="18" charset="0"/>
              </a:rPr>
              <a:t>HARDWARE AND SOFTWARE SPECIFICATIONS</a:t>
            </a:r>
          </a:p>
        </p:txBody>
      </p:sp>
      <p:sp>
        <p:nvSpPr>
          <p:cNvPr id="3" name="Content Placeholder 2">
            <a:extLst>
              <a:ext uri="{FF2B5EF4-FFF2-40B4-BE49-F238E27FC236}">
                <a16:creationId xmlns:a16="http://schemas.microsoft.com/office/drawing/2014/main" id="{9D6ADDF8-6A06-3D47-91D4-4F6CF1FB7872}"/>
              </a:ext>
            </a:extLst>
          </p:cNvPr>
          <p:cNvSpPr>
            <a:spLocks noGrp="1"/>
          </p:cNvSpPr>
          <p:nvPr>
            <p:ph idx="1"/>
          </p:nvPr>
        </p:nvSpPr>
        <p:spPr>
          <a:xfrm>
            <a:off x="1484310" y="1762813"/>
            <a:ext cx="10018713" cy="4028388"/>
          </a:xfrm>
        </p:spPr>
        <p:txBody>
          <a:bodyPr>
            <a:noAutofit/>
          </a:bodyPr>
          <a:lstStyle/>
          <a:p>
            <a:pPr>
              <a:lnSpc>
                <a:spcPct val="150000"/>
              </a:lnSpc>
              <a:buFont typeface="Courier New" panose="02070309020205020404" pitchFamily="49" charset="0"/>
              <a:buChar char="o"/>
            </a:pPr>
            <a:r>
              <a:rPr lang="en-IN" sz="1800" b="1" dirty="0">
                <a:latin typeface="Times New Roman" panose="02020603050405020304" pitchFamily="18" charset="0"/>
                <a:cs typeface="Times New Roman" panose="02020603050405020304" pitchFamily="18" charset="0"/>
              </a:rPr>
              <a:t>Hardware Components:</a:t>
            </a:r>
          </a:p>
          <a:p>
            <a:pPr>
              <a:lnSpc>
                <a:spcPct val="150000"/>
              </a:lnSpc>
            </a:pPr>
            <a:r>
              <a:rPr lang="en-IN" sz="1800" b="1" dirty="0">
                <a:latin typeface="Times New Roman" panose="02020603050405020304" pitchFamily="18" charset="0"/>
                <a:cs typeface="Times New Roman" panose="02020603050405020304" pitchFamily="18" charset="0"/>
              </a:rPr>
              <a:t>Network/Wi-Fi</a:t>
            </a:r>
            <a:r>
              <a:rPr lang="en-IN" sz="1800" dirty="0">
                <a:latin typeface="Times New Roman" panose="02020603050405020304" pitchFamily="18" charset="0"/>
                <a:cs typeface="Times New Roman" panose="02020603050405020304" pitchFamily="18" charset="0"/>
              </a:rPr>
              <a:t>: For video feed transmission.</a:t>
            </a:r>
          </a:p>
          <a:p>
            <a:pPr>
              <a:lnSpc>
                <a:spcPct val="150000"/>
              </a:lnSpc>
            </a:pPr>
            <a:r>
              <a:rPr lang="en-IN" sz="1800" b="1" dirty="0">
                <a:latin typeface="Times New Roman" panose="02020603050405020304" pitchFamily="18" charset="0"/>
                <a:cs typeface="Times New Roman" panose="02020603050405020304" pitchFamily="18" charset="0"/>
              </a:rPr>
              <a:t>RAM</a:t>
            </a:r>
            <a:r>
              <a:rPr lang="en-IN" sz="1800" dirty="0">
                <a:latin typeface="Times New Roman" panose="02020603050405020304" pitchFamily="18" charset="0"/>
                <a:cs typeface="Times New Roman" panose="02020603050405020304" pitchFamily="18" charset="0"/>
              </a:rPr>
              <a:t>: 16GB (32GB preferred) for video processing.</a:t>
            </a:r>
          </a:p>
          <a:p>
            <a:pPr>
              <a:lnSpc>
                <a:spcPct val="150000"/>
              </a:lnSpc>
              <a:buFont typeface="Courier New" panose="02070309020205020404" pitchFamily="49" charset="0"/>
              <a:buChar char="o"/>
            </a:pPr>
            <a:r>
              <a:rPr lang="en-IN" sz="1800" b="1" dirty="0">
                <a:latin typeface="Times New Roman" panose="02020603050405020304" pitchFamily="18" charset="0"/>
                <a:cs typeface="Times New Roman" panose="02020603050405020304" pitchFamily="18" charset="0"/>
              </a:rPr>
              <a:t>Software Components:</a:t>
            </a:r>
          </a:p>
          <a:p>
            <a:pPr>
              <a:lnSpc>
                <a:spcPct val="150000"/>
              </a:lnSpc>
            </a:pPr>
            <a:r>
              <a:rPr lang="en-IN" sz="1800" b="1" dirty="0">
                <a:latin typeface="Times New Roman" panose="02020603050405020304" pitchFamily="18" charset="0"/>
                <a:cs typeface="Times New Roman" panose="02020603050405020304" pitchFamily="18" charset="0"/>
              </a:rPr>
              <a:t>OS</a:t>
            </a:r>
            <a:r>
              <a:rPr lang="en-IN" sz="1800" dirty="0">
                <a:latin typeface="Times New Roman" panose="02020603050405020304" pitchFamily="18" charset="0"/>
                <a:cs typeface="Times New Roman" panose="02020603050405020304" pitchFamily="18" charset="0"/>
              </a:rPr>
              <a:t>: Windows 10 or higher.</a:t>
            </a:r>
          </a:p>
          <a:p>
            <a:pPr>
              <a:lnSpc>
                <a:spcPct val="150000"/>
              </a:lnSpc>
            </a:pPr>
            <a:r>
              <a:rPr lang="en-IN" sz="1800" b="1" dirty="0">
                <a:latin typeface="Times New Roman" panose="02020603050405020304" pitchFamily="18" charset="0"/>
                <a:cs typeface="Times New Roman" panose="02020603050405020304" pitchFamily="18" charset="0"/>
              </a:rPr>
              <a:t>Programming</a:t>
            </a:r>
            <a:r>
              <a:rPr lang="en-IN" sz="1800" dirty="0">
                <a:latin typeface="Times New Roman" panose="02020603050405020304" pitchFamily="18" charset="0"/>
                <a:cs typeface="Times New Roman" panose="02020603050405020304" pitchFamily="18" charset="0"/>
              </a:rPr>
              <a:t>: Python, HTML/CSS.</a:t>
            </a:r>
          </a:p>
          <a:p>
            <a:pPr>
              <a:lnSpc>
                <a:spcPct val="150000"/>
              </a:lnSpc>
            </a:pPr>
            <a:r>
              <a:rPr lang="en-IN" sz="1800" b="1" dirty="0">
                <a:latin typeface="Times New Roman" panose="02020603050405020304" pitchFamily="18" charset="0"/>
                <a:cs typeface="Times New Roman" panose="02020603050405020304" pitchFamily="18" charset="0"/>
              </a:rPr>
              <a:t>Libraries</a:t>
            </a:r>
            <a:r>
              <a:rPr lang="en-IN" sz="1800" dirty="0">
                <a:latin typeface="Times New Roman" panose="02020603050405020304" pitchFamily="18" charset="0"/>
                <a:cs typeface="Times New Roman" panose="02020603050405020304" pitchFamily="18" charset="0"/>
              </a:rPr>
              <a:t>: OpenCV (for image processing), YOLOv3 (for object detection).</a:t>
            </a:r>
          </a:p>
          <a:p>
            <a:pPr>
              <a:lnSpc>
                <a:spcPct val="150000"/>
              </a:lnSpc>
            </a:pPr>
            <a:endParaRPr lang="en-IN" sz="1800" dirty="0"/>
          </a:p>
        </p:txBody>
      </p:sp>
    </p:spTree>
    <p:extLst>
      <p:ext uri="{BB962C8B-B14F-4D97-AF65-F5344CB8AC3E}">
        <p14:creationId xmlns:p14="http://schemas.microsoft.com/office/powerpoint/2010/main" val="30742497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1790</TotalTime>
  <Words>2282</Words>
  <Application>Microsoft Office PowerPoint</Application>
  <PresentationFormat>Widescreen</PresentationFormat>
  <Paragraphs>258</Paragraphs>
  <Slides>36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Arial</vt:lpstr>
      <vt:lpstr>Calibri</vt:lpstr>
      <vt:lpstr>Corbel</vt:lpstr>
      <vt:lpstr>Courier New</vt:lpstr>
      <vt:lpstr>Times New Roman</vt:lpstr>
      <vt:lpstr>Parallax</vt:lpstr>
      <vt:lpstr>Smart Traffic Light Control System with YOLOv3</vt:lpstr>
      <vt:lpstr>PowerPoint Presentation</vt:lpstr>
      <vt:lpstr>CONTENTS</vt:lpstr>
      <vt:lpstr>ABSTRACT</vt:lpstr>
      <vt:lpstr>INTRODUCTION</vt:lpstr>
      <vt:lpstr>EXISTING SYSTEM</vt:lpstr>
      <vt:lpstr>PROPOSED SYSTEM</vt:lpstr>
      <vt:lpstr>APPLICATIONS</vt:lpstr>
      <vt:lpstr>HARDWARE AND SOFTWARE SPECIFICATIONS</vt:lpstr>
      <vt:lpstr>LITERATURE SURVEY</vt:lpstr>
      <vt:lpstr>PROBLEM STATEMENT</vt:lpstr>
      <vt:lpstr>OBJECTIVES</vt:lpstr>
      <vt:lpstr>MODULE DESCRIPTION</vt:lpstr>
      <vt:lpstr>PowerPoint Presentation</vt:lpstr>
      <vt:lpstr>PowerPoint Presentation</vt:lpstr>
      <vt:lpstr>ALGORITHM</vt:lpstr>
      <vt:lpstr>PowerPoint Presentation</vt:lpstr>
      <vt:lpstr>PowerPoint Presentation</vt:lpstr>
      <vt:lpstr>PowerPoint Presentation</vt:lpstr>
      <vt:lpstr>PowerPoint Presentation</vt:lpstr>
      <vt:lpstr>DESIGN ARCHITECTURE</vt:lpstr>
      <vt:lpstr>UML DIAGRAMS</vt:lpstr>
      <vt:lpstr>USE CASE DIAGRAM </vt:lpstr>
      <vt:lpstr>CLASS DIAGRAM</vt:lpstr>
      <vt:lpstr>SEQUENCE DIAGRAM </vt:lpstr>
      <vt:lpstr>ACTIVITY DIAGRAM </vt:lpstr>
      <vt:lpstr>DEPLOYMENT DIAGRAM</vt:lpstr>
      <vt:lpstr>RESULT</vt:lpstr>
      <vt:lpstr>PowerPoint Presentation</vt:lpstr>
      <vt:lpstr>PowerPoint Presentation</vt:lpstr>
      <vt:lpstr>TEST CASES</vt:lpstr>
      <vt:lpstr>CONCLUSION</vt:lpstr>
      <vt:lpstr>FUTURE ENHANCEMENT</vt:lpstr>
      <vt:lpstr>REFERENCES</vt:lpstr>
      <vt:lpstr>EXECUTION LINK</vt:lpstr>
      <vt:lpstr>https://drive.google.com/file/d/18S9wEC4Ut62bCbBy0Z753l3t99GbeB7s/view?usp=drive_link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PEDISTRAIN SIGNAL ANALYSIS SYSTEM USING YOLOV3</dc:title>
  <dc:creator>Hima Bindu</dc:creator>
  <cp:lastModifiedBy>Hima Bindu</cp:lastModifiedBy>
  <cp:revision>31</cp:revision>
  <dcterms:created xsi:type="dcterms:W3CDTF">2025-03-05T02:27:33Z</dcterms:created>
  <dcterms:modified xsi:type="dcterms:W3CDTF">2025-06-26T19:38:12Z</dcterms:modified>
</cp:coreProperties>
</file>

<file path=docProps/thumbnail.jpeg>
</file>